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gif" ContentType="image/gif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1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80" r:id="rId12"/>
    <p:sldId id="267" r:id="rId13"/>
    <p:sldId id="268" r:id="rId14"/>
    <p:sldId id="275" r:id="rId15"/>
    <p:sldId id="276" r:id="rId16"/>
    <p:sldId id="269" r:id="rId17"/>
    <p:sldId id="271" r:id="rId18"/>
    <p:sldId id="277" r:id="rId19"/>
    <p:sldId id="278" r:id="rId20"/>
    <p:sldId id="279" r:id="rId21"/>
    <p:sldId id="272" r:id="rId22"/>
    <p:sldId id="273" r:id="rId23"/>
    <p:sldId id="281" r:id="rId24"/>
    <p:sldId id="282" r:id="rId25"/>
    <p:sldId id="283" r:id="rId26"/>
    <p:sldId id="284" r:id="rId27"/>
    <p:sldId id="285" r:id="rId28"/>
    <p:sldId id="286" r:id="rId29"/>
    <p:sldId id="274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306" autoAdjust="0"/>
    <p:restoredTop sz="94660"/>
  </p:normalViewPr>
  <p:slideViewPr>
    <p:cSldViewPr>
      <p:cViewPr varScale="1">
        <p:scale>
          <a:sx n="100" d="100"/>
          <a:sy n="100" d="100"/>
        </p:scale>
        <p:origin x="-3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>
        <c:manualLayout>
          <c:xMode val="edge"/>
          <c:yMode val="edge"/>
          <c:x val="0.35181211481644037"/>
          <c:y val="0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8.077327074994875E-2"/>
          <c:y val="0.2886198128523354"/>
          <c:w val="0.57595427185905235"/>
          <c:h val="0.614661542982679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девочки</c:v>
                </c:pt>
              </c:strCache>
            </c:strRef>
          </c:tx>
          <c:explosion val="25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 smtClean="0">
                        <a:latin typeface="Academy Italic" pitchFamily="2" charset="0"/>
                      </a:rPr>
                      <a:t>88</a:t>
                    </a:r>
                    <a:r>
                      <a:rPr lang="ru-RU" dirty="0" smtClean="0">
                        <a:latin typeface="Academy Italic" pitchFamily="2" charset="0"/>
                      </a:rPr>
                      <a:t>%</a:t>
                    </a:r>
                    <a:endParaRPr lang="en-US" dirty="0">
                      <a:latin typeface="Academy Italic" pitchFamily="2" charset="0"/>
                    </a:endParaRPr>
                  </a:p>
                </c:rich>
              </c:tx>
              <c:showVal val="1"/>
            </c:dLbl>
            <c:dLbl>
              <c:idx val="1"/>
              <c:layout>
                <c:manualLayout>
                  <c:x val="6.5865073901916524E-2"/>
                  <c:y val="-2.6314280492131699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latin typeface="Academy Italic" pitchFamily="2" charset="0"/>
                      </a:rPr>
                      <a:t>12</a:t>
                    </a:r>
                    <a:r>
                      <a:rPr lang="ru-RU" dirty="0" smtClean="0">
                        <a:latin typeface="Academy Italic" pitchFamily="2" charset="0"/>
                      </a:rPr>
                      <a:t>%</a:t>
                    </a:r>
                    <a:endParaRPr lang="en-US" dirty="0">
                      <a:latin typeface="Academy Italic" pitchFamily="2" charset="0"/>
                    </a:endParaRPr>
                  </a:p>
                </c:rich>
              </c:tx>
              <c:showVal val="1"/>
            </c:dLbl>
            <c:showVal val="1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 знаю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88</c:v>
                </c:pt>
                <c:pt idx="1">
                  <c:v>12</c:v>
                </c:pt>
              </c:numCache>
            </c:numRef>
          </c:val>
        </c:ser>
        <c:dLbls/>
      </c:pie3DChart>
    </c:plotArea>
    <c:legend>
      <c:legendPos val="r"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/>
    <c:view3D>
      <c:rotX val="30"/>
      <c:perspective val="30"/>
    </c:view3D>
    <c:plotArea>
      <c:layout>
        <c:manualLayout>
          <c:layoutTarget val="inner"/>
          <c:xMode val="edge"/>
          <c:yMode val="edge"/>
          <c:x val="1.7785011853716073E-2"/>
          <c:y val="0.29471983268508267"/>
          <c:w val="0.59028029797993731"/>
          <c:h val="0.6696125795329440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мамы</c:v>
                </c:pt>
              </c:strCache>
            </c:strRef>
          </c:tx>
          <c:explosion val="25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 smtClean="0">
                        <a:latin typeface="Academy Italic" pitchFamily="2" charset="0"/>
                      </a:rPr>
                      <a:t>90</a:t>
                    </a:r>
                    <a:r>
                      <a:rPr lang="ru-RU" dirty="0" smtClean="0">
                        <a:latin typeface="Academy Italic" pitchFamily="2" charset="0"/>
                      </a:rPr>
                      <a:t>%</a:t>
                    </a:r>
                    <a:endParaRPr lang="en-US" dirty="0">
                      <a:latin typeface="Academy Italic" pitchFamily="2" charset="0"/>
                    </a:endParaRPr>
                  </a:p>
                </c:rich>
              </c:tx>
              <c:showVal val="1"/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 smtClean="0">
                        <a:latin typeface="Academy Italic" pitchFamily="2" charset="0"/>
                      </a:rPr>
                      <a:t>10</a:t>
                    </a:r>
                    <a:r>
                      <a:rPr lang="ru-RU" dirty="0" smtClean="0">
                        <a:latin typeface="Academy Italic" pitchFamily="2" charset="0"/>
                      </a:rPr>
                      <a:t>%</a:t>
                    </a:r>
                    <a:endParaRPr lang="en-US" dirty="0">
                      <a:latin typeface="Academy Italic" pitchFamily="2" charset="0"/>
                    </a:endParaRPr>
                  </a:p>
                </c:rich>
              </c:tx>
              <c:showVal val="1"/>
            </c:dLbl>
            <c:showVal val="1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 знаю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90</c:v>
                </c:pt>
                <c:pt idx="1">
                  <c:v>10</c:v>
                </c:pt>
              </c:numCache>
            </c:numRef>
          </c:val>
        </c:ser>
        <c:dLbls/>
      </c:pie3DChart>
    </c:plotArea>
    <c:legend>
      <c:legendPos val="r"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>
        <c:manualLayout>
          <c:xMode val="edge"/>
          <c:yMode val="edge"/>
          <c:x val="0.36746118296967051"/>
          <c:y val="0"/>
        </c:manualLayout>
      </c:layout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девочки</c:v>
                </c:pt>
              </c:strCache>
            </c:strRef>
          </c:tx>
          <c:explosion val="25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 smtClean="0">
                        <a:latin typeface="Academy Italic" pitchFamily="2" charset="0"/>
                      </a:rPr>
                      <a:t>58</a:t>
                    </a:r>
                    <a:r>
                      <a:rPr lang="ru-RU" dirty="0" smtClean="0">
                        <a:latin typeface="Academy Italic" pitchFamily="2" charset="0"/>
                      </a:rPr>
                      <a:t>%</a:t>
                    </a:r>
                    <a:endParaRPr lang="en-US" dirty="0">
                      <a:latin typeface="Academy Italic" pitchFamily="2" charset="0"/>
                    </a:endParaRPr>
                  </a:p>
                </c:rich>
              </c:tx>
              <c:showVal val="1"/>
            </c:dLbl>
            <c:dLbl>
              <c:idx val="1"/>
              <c:layout>
                <c:manualLayout>
                  <c:x val="0.1527037838224384"/>
                  <c:y val="1.8911938755696377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latin typeface="Academy Italic" pitchFamily="2" charset="0"/>
                      </a:rPr>
                      <a:t>40</a:t>
                    </a:r>
                    <a:r>
                      <a:rPr lang="ru-RU" dirty="0" smtClean="0">
                        <a:latin typeface="Academy Italic" pitchFamily="2" charset="0"/>
                      </a:rPr>
                      <a:t>%</a:t>
                    </a:r>
                    <a:endParaRPr lang="en-US" dirty="0">
                      <a:latin typeface="Academy Italic" pitchFamily="2" charset="0"/>
                    </a:endParaRPr>
                  </a:p>
                </c:rich>
              </c:tx>
              <c:showVal val="1"/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 smtClean="0">
                        <a:latin typeface="Academy Italic" pitchFamily="2" charset="0"/>
                      </a:rPr>
                      <a:t>2</a:t>
                    </a:r>
                    <a:r>
                      <a:rPr lang="ru-RU" dirty="0" smtClean="0">
                        <a:latin typeface="Academy Italic" pitchFamily="2" charset="0"/>
                      </a:rPr>
                      <a:t>%</a:t>
                    </a:r>
                    <a:endParaRPr lang="en-US" dirty="0">
                      <a:latin typeface="Academy Italic" pitchFamily="2" charset="0"/>
                    </a:endParaRPr>
                  </a:p>
                </c:rich>
              </c:tx>
              <c:showVal val="1"/>
            </c:dLbl>
            <c:showVal val="1"/>
            <c:showLeaderLines val="1"/>
          </c:dLbls>
          <c:cat>
            <c:strRef>
              <c:f>Лист1!$A$2:$A$4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не знаю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58</c:v>
                </c:pt>
                <c:pt idx="1">
                  <c:v>40</c:v>
                </c:pt>
                <c:pt idx="2">
                  <c:v>2</c:v>
                </c:pt>
              </c:numCache>
            </c:numRef>
          </c:val>
        </c:ser>
        <c:dLbls/>
      </c:pie3DChart>
    </c:plotArea>
    <c:legend>
      <c:legendPos val="r"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/>
    <c:view3D>
      <c:rotX val="30"/>
      <c:perspective val="30"/>
    </c:view3D>
    <c:plotArea>
      <c:layout>
        <c:manualLayout>
          <c:layoutTarget val="inner"/>
          <c:xMode val="edge"/>
          <c:yMode val="edge"/>
          <c:x val="5.518780725217378E-2"/>
          <c:y val="0.24039316854174073"/>
          <c:w val="0.71191811243895864"/>
          <c:h val="0.6980040088475234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мамы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0.22829884542710613"/>
                  <c:y val="-8.953640051461307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latin typeface="Academy Italic" pitchFamily="2" charset="0"/>
                      </a:rPr>
                      <a:t>54</a:t>
                    </a:r>
                    <a:r>
                      <a:rPr lang="ru-RU" dirty="0" smtClean="0">
                        <a:latin typeface="Academy Italic" pitchFamily="2" charset="0"/>
                      </a:rPr>
                      <a:t>%</a:t>
                    </a:r>
                    <a:endParaRPr lang="en-US" dirty="0">
                      <a:latin typeface="Academy Italic" pitchFamily="2" charset="0"/>
                    </a:endParaRPr>
                  </a:p>
                </c:rich>
              </c:tx>
              <c:showVal val="1"/>
            </c:dLbl>
            <c:dLbl>
              <c:idx val="1"/>
              <c:layout>
                <c:manualLayout>
                  <c:x val="0.185625812863488"/>
                  <c:y val="1.9197245447137245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latin typeface="Academy Italic" pitchFamily="2" charset="0"/>
                      </a:rPr>
                      <a:t>46</a:t>
                    </a:r>
                    <a:r>
                      <a:rPr lang="ru-RU" dirty="0" smtClean="0">
                        <a:latin typeface="Academy Italic" pitchFamily="2" charset="0"/>
                      </a:rPr>
                      <a:t>%</a:t>
                    </a:r>
                    <a:endParaRPr lang="en-US" dirty="0">
                      <a:latin typeface="Academy Italic" pitchFamily="2" charset="0"/>
                    </a:endParaRPr>
                  </a:p>
                </c:rich>
              </c:tx>
              <c:showVal val="1"/>
            </c:dLbl>
            <c:showVal val="1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54</c:v>
                </c:pt>
                <c:pt idx="1">
                  <c:v>46</c:v>
                </c:pt>
              </c:numCache>
            </c:numRef>
          </c:val>
        </c:ser>
        <c:dLbls/>
      </c:pie3DChart>
    </c:plotArea>
    <c:legend>
      <c:legendPos val="r"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>
        <c:manualLayout>
          <c:xMode val="edge"/>
          <c:yMode val="edge"/>
          <c:x val="0.34743818852901592"/>
          <c:y val="0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2.5507662742905255E-2"/>
          <c:y val="0.21566789644601811"/>
          <c:w val="0.78894839337877332"/>
          <c:h val="0.7183065065663533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девочки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0.1654731156366098"/>
                  <c:y val="7.215275743772578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latin typeface="Academy Italic" pitchFamily="2" charset="0"/>
                      </a:rPr>
                      <a:t>32</a:t>
                    </a:r>
                    <a:r>
                      <a:rPr lang="ru-RU" dirty="0" smtClean="0">
                        <a:latin typeface="Academy Italic" pitchFamily="2" charset="0"/>
                      </a:rPr>
                      <a:t>%</a:t>
                    </a:r>
                    <a:endParaRPr lang="en-US" dirty="0">
                      <a:latin typeface="Academy Italic" pitchFamily="2" charset="0"/>
                    </a:endParaRPr>
                  </a:p>
                </c:rich>
              </c:tx>
              <c:showVal val="1"/>
            </c:dLbl>
            <c:dLbl>
              <c:idx val="1"/>
              <c:layout>
                <c:manualLayout>
                  <c:x val="0.19887407625295153"/>
                  <c:y val="-0.17222244666417538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latin typeface="Academy Italic" pitchFamily="2" charset="0"/>
                      </a:rPr>
                      <a:t>68%</a:t>
                    </a:r>
                    <a:endParaRPr lang="en-US" dirty="0">
                      <a:latin typeface="Academy Italic" pitchFamily="2" charset="0"/>
                    </a:endParaRPr>
                  </a:p>
                </c:rich>
              </c:tx>
              <c:showVal val="1"/>
            </c:dLbl>
            <c:showVal val="1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32</c:v>
                </c:pt>
                <c:pt idx="1">
                  <c:v>68</c:v>
                </c:pt>
              </c:numCache>
            </c:numRef>
          </c:val>
        </c:ser>
        <c:dLbls/>
      </c:pie3DChart>
    </c:plotArea>
    <c:legend>
      <c:legendPos val="r"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>
        <c:manualLayout>
          <c:xMode val="edge"/>
          <c:yMode val="edge"/>
          <c:x val="0.40796186101369986"/>
          <c:y val="0.12278598499497255"/>
        </c:manualLayout>
      </c:layout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мамы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0.17764302366404083"/>
                  <c:y val="-0.19044568964564709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latin typeface="Academy Italic" pitchFamily="2" charset="0"/>
                      </a:rPr>
                      <a:t>72</a:t>
                    </a:r>
                    <a:r>
                      <a:rPr lang="ru-RU" dirty="0" smtClean="0">
                        <a:latin typeface="Academy Italic" pitchFamily="2" charset="0"/>
                      </a:rPr>
                      <a:t>%</a:t>
                    </a:r>
                    <a:endParaRPr lang="en-US" dirty="0">
                      <a:latin typeface="Academy Italic" pitchFamily="2" charset="0"/>
                    </a:endParaRPr>
                  </a:p>
                </c:rich>
              </c:tx>
              <c:showVal val="1"/>
            </c:dLbl>
            <c:dLbl>
              <c:idx val="1"/>
              <c:layout>
                <c:manualLayout>
                  <c:x val="0.14967165600949875"/>
                  <c:y val="6.293610432803334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latin typeface="Academy Italic" pitchFamily="2" charset="0"/>
                      </a:rPr>
                      <a:t>28%</a:t>
                    </a:r>
                    <a:endParaRPr lang="en-US" dirty="0">
                      <a:latin typeface="Academy Italic" pitchFamily="2" charset="0"/>
                    </a:endParaRPr>
                  </a:p>
                </c:rich>
              </c:tx>
              <c:showVal val="1"/>
            </c:dLbl>
            <c:showVal val="1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72</c:v>
                </c:pt>
                <c:pt idx="1">
                  <c:v>28</c:v>
                </c:pt>
              </c:numCache>
            </c:numRef>
          </c:val>
        </c:ser>
        <c:dLbls/>
      </c:pie3DChart>
    </c:plotArea>
    <c:legend>
      <c:legendPos val="r"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/>
    <c:view3D>
      <c:rotX val="30"/>
      <c:perspective val="30"/>
    </c:view3D>
    <c:plotArea>
      <c:layout>
        <c:manualLayout>
          <c:layoutTarget val="inner"/>
          <c:xMode val="edge"/>
          <c:yMode val="edge"/>
          <c:x val="0"/>
          <c:y val="0.14499107942254788"/>
          <c:w val="0.66295582542110731"/>
          <c:h val="0.7008757196912763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девочки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0.200009859555595"/>
                  <c:y val="-5.94746325145865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latin typeface="Academy Italic" pitchFamily="2" charset="0"/>
                      </a:rPr>
                      <a:t>55</a:t>
                    </a:r>
                    <a:r>
                      <a:rPr lang="ru-RU" dirty="0" smtClean="0">
                        <a:latin typeface="Academy Italic" pitchFamily="2" charset="0"/>
                      </a:rPr>
                      <a:t>%</a:t>
                    </a:r>
                    <a:endParaRPr lang="en-US" dirty="0">
                      <a:latin typeface="Academy Italic" pitchFamily="2" charset="0"/>
                    </a:endParaRPr>
                  </a:p>
                </c:rich>
              </c:tx>
              <c:showVal val="1"/>
            </c:dLbl>
            <c:dLbl>
              <c:idx val="1"/>
              <c:layout>
                <c:manualLayout>
                  <c:x val="0.18121182019865043"/>
                  <c:y val="1.378070300524045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latin typeface="Academy Italic" pitchFamily="2" charset="0"/>
                      </a:rPr>
                      <a:t>45%</a:t>
                    </a:r>
                    <a:endParaRPr lang="en-US" dirty="0">
                      <a:latin typeface="Academy Italic" pitchFamily="2" charset="0"/>
                    </a:endParaRPr>
                  </a:p>
                </c:rich>
              </c:tx>
              <c:showVal val="1"/>
            </c:dLbl>
            <c:delete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55</c:v>
                </c:pt>
                <c:pt idx="1">
                  <c:v>45</c:v>
                </c:pt>
              </c:numCache>
            </c:numRef>
          </c:val>
        </c:ser>
        <c:dLbls/>
      </c:pie3DChart>
    </c:plotArea>
    <c:legend>
      <c:legendPos val="r"/>
      <c:layout>
        <c:manualLayout>
          <c:xMode val="edge"/>
          <c:yMode val="edge"/>
          <c:x val="0.677812721663405"/>
          <c:y val="0.35698976008315475"/>
          <c:w val="0.14853135976344511"/>
          <c:h val="0.24654776920211482"/>
        </c:manualLayout>
      </c:layout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scene3d>
              <a:camera prst="perspectiveRelaxedModerately">
                <a:rot lat="19800000" lon="0" rev="0"/>
              </a:camera>
              <a:lightRig rig="threePt" dir="t"/>
            </a:scene3d>
            <a:sp3d extrusionH="57150" prstMaterial="dkEdge">
              <a:bevelT w="38100" h="38100"/>
              <a:bevelB w="82550" h="38100" prst="coolSlant"/>
            </a:sp3d>
          </a:bodyPr>
          <a:lstStyle>
            <a:lvl1pPr>
              <a:defRPr>
                <a:ln>
                  <a:gradFill>
                    <a:gsLst>
                      <a:gs pos="0">
                        <a:schemeClr val="accent1">
                          <a:lumMod val="5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gradFill flip="none" rotWithShape="1">
                  <a:gsLst>
                    <a:gs pos="0">
                      <a:schemeClr val="accent1">
                        <a:lumMod val="5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  <a:alpha val="79000"/>
                      </a:schemeClr>
                    </a:gs>
                  </a:gsLst>
                  <a:lin ang="5400000" scaled="0"/>
                  <a:tileRect/>
                </a:gradFill>
                <a:effectLst>
                  <a:outerShdw blurRad="241300" dist="38100" dir="5400000" rotWithShape="0">
                    <a:schemeClr val="bg2">
                      <a:lumMod val="10000"/>
                      <a:alpha val="30000"/>
                    </a:scheme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scene3d>
              <a:camera prst="orthographicFront"/>
              <a:lightRig rig="threePt" dir="t"/>
            </a:scene3d>
            <a:sp3d extrusionH="57150" contourW="12700">
              <a:bevelT w="82550" h="38100" prst="coolSlant"/>
              <a:contourClr>
                <a:schemeClr val="bg2">
                  <a:lumMod val="25000"/>
                </a:schemeClr>
              </a:contourClr>
            </a:sp3d>
          </a:bodyPr>
          <a:lstStyle>
            <a:lvl1pPr marL="0" indent="0" algn="ctr">
              <a:buNone/>
              <a:defRPr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9A441-C32E-4408-A233-8E13D1F23671}" type="datetimeFigureOut">
              <a:rPr lang="ru-RU" smtClean="0"/>
              <a:pPr/>
              <a:t>10.12.2014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EA10E-4BE0-4FC7-8856-FB15EB527F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9A441-C32E-4408-A233-8E13D1F23671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EA10E-4BE0-4FC7-8856-FB15EB527F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9A441-C32E-4408-A233-8E13D1F23671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EA10E-4BE0-4FC7-8856-FB15EB527F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9A441-C32E-4408-A233-8E13D1F23671}" type="datetimeFigureOut">
              <a:rPr lang="ru-RU" smtClean="0"/>
              <a:pPr/>
              <a:t>10.12.2014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EA10E-4BE0-4FC7-8856-FB15EB527F9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965193"/>
          </a:xfrm>
        </p:spPr>
        <p:txBody>
          <a:bodyPr anchor="b">
            <a:no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500305"/>
            <a:ext cx="4040188" cy="362585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2"/>
            <a:ext cx="4041775" cy="96519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00305"/>
            <a:ext cx="4041775" cy="362585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9A441-C32E-4408-A233-8E13D1F23671}" type="datetimeFigureOut">
              <a:rPr lang="ru-RU" smtClean="0"/>
              <a:pPr/>
              <a:t>10.12.2014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EA10E-4BE0-4FC7-8856-FB15EB527F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9A441-C32E-4408-A233-8E13D1F23671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EA10E-4BE0-4FC7-8856-FB15EB527F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9A441-C32E-4408-A233-8E13D1F23671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EA10E-4BE0-4FC7-8856-FB15EB527F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9A441-C32E-4408-A233-8E13D1F23671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EA10E-4BE0-4FC7-8856-FB15EB527F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9A441-C32E-4408-A233-8E13D1F23671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EA10E-4BE0-4FC7-8856-FB15EB527F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9A441-C32E-4408-A233-8E13D1F23671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EA10E-4BE0-4FC7-8856-FB15EB527F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5984" y="571480"/>
            <a:ext cx="6400816" cy="8461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perspectiveRelaxedModerately">
                <a:rot lat="19800000" lon="0" rev="0"/>
              </a:camera>
              <a:lightRig rig="threePt" dir="t"/>
            </a:scene3d>
            <a:sp3d extrusionH="57150" prstMaterial="dkEdge">
              <a:bevelT w="38100" h="38100"/>
              <a:bevelB w="82550" h="38100" prst="coolSlant"/>
            </a:sp3d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4414" y="1600200"/>
            <a:ext cx="7472386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19A441-C32E-4408-A233-8E13D1F23671}" type="datetimeFigureOut">
              <a:rPr lang="ru-RU" smtClean="0"/>
              <a:pPr/>
              <a:t>10.12.2014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EA10E-4BE0-4FC7-8856-FB15EB527F9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</p:sldLayoutIdLst>
  <p:txStyles>
    <p:titleStyle>
      <a:lvl1pPr algn="ctr" defTabSz="914400" rtl="0" eaLnBrk="1" latinLnBrk="0" hangingPunct="1">
        <a:spcBef>
          <a:spcPct val="0"/>
        </a:spcBef>
        <a:buNone/>
        <a:defRPr lang="ru-RU" sz="3200" kern="1200" dirty="0">
          <a:ln>
            <a:gradFill>
              <a:gsLst>
                <a:gs pos="0">
                  <a:schemeClr val="accent1">
                    <a:lumMod val="5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gradFill flip="none" rotWithShape="1">
            <a:gsLst>
              <a:gs pos="0">
                <a:schemeClr val="accent1">
                  <a:lumMod val="5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  <a:alpha val="79000"/>
                </a:schemeClr>
              </a:gs>
            </a:gsLst>
            <a:lin ang="5400000" scaled="0"/>
            <a:tileRect/>
          </a:gradFill>
          <a:effectLst>
            <a:outerShdw blurRad="241300" dist="38100" dir="5400000" rotWithShape="0">
              <a:schemeClr val="bg2">
                <a:lumMod val="10000"/>
                <a:alpha val="30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Tx/>
        <a:buBlip>
          <a:blip r:embed="rId13"/>
        </a:buBlip>
        <a:defRPr sz="2800" kern="120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Tx/>
        <a:buBlip>
          <a:blip r:embed="rId13"/>
        </a:buBlip>
        <a:defRPr sz="2800" i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Tx/>
        <a:buBlip>
          <a:blip r:embed="rId13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Tx/>
        <a:buBlip>
          <a:blip r:embed="rId13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Tx/>
        <a:buBlip>
          <a:blip r:embed="rId13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548680"/>
            <a:ext cx="7772400" cy="2592288"/>
          </a:xfrm>
        </p:spPr>
        <p:txBody>
          <a:bodyPr/>
          <a:lstStyle/>
          <a:p>
            <a:r>
              <a:rPr lang="ru-RU" sz="2400" b="1" dirty="0">
                <a:solidFill>
                  <a:schemeClr val="tx1"/>
                </a:solidFill>
                <a:effectLst/>
                <a:latin typeface="Bookman Old Style" pitchFamily="18" charset="0"/>
              </a:rPr>
              <a:t>Проектная работа:</a:t>
            </a:r>
            <a:br>
              <a:rPr lang="ru-RU" sz="2400" b="1" dirty="0">
                <a:solidFill>
                  <a:schemeClr val="tx1"/>
                </a:solidFill>
                <a:effectLst/>
                <a:latin typeface="Bookman Old Style" pitchFamily="18" charset="0"/>
              </a:rPr>
            </a:br>
            <a:r>
              <a:rPr lang="ru-RU" sz="5400" b="1" dirty="0" smtClean="0">
                <a:solidFill>
                  <a:schemeClr val="tx1"/>
                </a:solidFill>
                <a:effectLst/>
                <a:latin typeface="Academy Italic" pitchFamily="2" charset="0"/>
              </a:rPr>
              <a:t>«Вышивка </a:t>
            </a:r>
            <a:r>
              <a:rPr lang="ru-RU" sz="5400" b="1" dirty="0">
                <a:solidFill>
                  <a:schemeClr val="tx1"/>
                </a:solidFill>
                <a:effectLst/>
                <a:latin typeface="Academy Italic" pitchFamily="2" charset="0"/>
              </a:rPr>
              <a:t>крестом в кубанской </a:t>
            </a:r>
            <a:r>
              <a:rPr lang="ru-RU" sz="5400" b="1" dirty="0" smtClean="0">
                <a:solidFill>
                  <a:schemeClr val="tx1"/>
                </a:solidFill>
                <a:effectLst/>
                <a:latin typeface="Academy Italic" pitchFamily="2" charset="0"/>
              </a:rPr>
              <a:t>семье»</a:t>
            </a:r>
            <a:endParaRPr lang="ru-RU" sz="5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cademy Italic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68300" y="3789040"/>
            <a:ext cx="5436148" cy="2664296"/>
          </a:xfrm>
        </p:spPr>
        <p:txBody>
          <a:bodyPr>
            <a:normAutofit/>
          </a:bodyPr>
          <a:lstStyle/>
          <a:p>
            <a:endParaRPr lang="ru-RU" sz="2000" dirty="0">
              <a:latin typeface="Bookman Old Style" pitchFamily="18" charset="0"/>
            </a:endParaRPr>
          </a:p>
        </p:txBody>
      </p:sp>
      <p:pic>
        <p:nvPicPr>
          <p:cNvPr id="1026" name="Picture 2" descr="D:\ЛЕНА\Вышивка\P3120039 - копи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56206"/>
            <a:ext cx="2556740" cy="24507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9275" y="-459432"/>
            <a:ext cx="2212975" cy="222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51417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>
                <a:solidFill>
                  <a:schemeClr val="tx1"/>
                </a:solidFill>
              </a:rPr>
              <a:t>База исследования:</a:t>
            </a:r>
            <a:endParaRPr lang="ru-RU" sz="44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>
                <a:latin typeface="Academy Italic" pitchFamily="2" charset="0"/>
              </a:rPr>
              <a:t>МБОУ СОШ №18</a:t>
            </a:r>
          </a:p>
          <a:p>
            <a:r>
              <a:rPr lang="ru-RU" dirty="0" err="1">
                <a:latin typeface="Academy Italic" pitchFamily="2" charset="0"/>
              </a:rPr>
              <a:t>с</a:t>
            </a:r>
            <a:r>
              <a:rPr lang="ru-RU" dirty="0" err="1" smtClean="0">
                <a:latin typeface="Academy Italic" pitchFamily="2" charset="0"/>
              </a:rPr>
              <a:t>.Кулешовка</a:t>
            </a:r>
            <a:endParaRPr lang="ru-RU" dirty="0" smtClean="0">
              <a:latin typeface="Academy Italic" pitchFamily="2" charset="0"/>
            </a:endParaRPr>
          </a:p>
          <a:p>
            <a:r>
              <a:rPr lang="ru-RU" dirty="0" err="1" smtClean="0">
                <a:latin typeface="Academy Italic" pitchFamily="2" charset="0"/>
              </a:rPr>
              <a:t>Белоглинского</a:t>
            </a:r>
            <a:r>
              <a:rPr lang="ru-RU" dirty="0" smtClean="0">
                <a:latin typeface="Academy Italic" pitchFamily="2" charset="0"/>
              </a:rPr>
              <a:t> района</a:t>
            </a:r>
          </a:p>
          <a:p>
            <a:r>
              <a:rPr lang="ru-RU" dirty="0" smtClean="0">
                <a:latin typeface="Academy Italic" pitchFamily="2" charset="0"/>
              </a:rPr>
              <a:t>Краснодарского края </a:t>
            </a:r>
          </a:p>
          <a:p>
            <a:r>
              <a:rPr lang="ru-RU" b="1" dirty="0" smtClean="0">
                <a:latin typeface="Academy Italic" pitchFamily="2" charset="0"/>
              </a:rPr>
              <a:t>Группа испытуемых:</a:t>
            </a:r>
          </a:p>
          <a:p>
            <a:r>
              <a:rPr lang="ru-RU" dirty="0" smtClean="0">
                <a:latin typeface="Academy Italic" pitchFamily="2" charset="0"/>
              </a:rPr>
              <a:t> 25 учениц начальных классов</a:t>
            </a:r>
          </a:p>
          <a:p>
            <a:r>
              <a:rPr lang="ru-RU" dirty="0" smtClean="0">
                <a:latin typeface="Academy Italic" pitchFamily="2" charset="0"/>
              </a:rPr>
              <a:t>1 класс – 8 человек</a:t>
            </a:r>
          </a:p>
          <a:p>
            <a:r>
              <a:rPr lang="ru-RU" dirty="0" smtClean="0">
                <a:latin typeface="Academy Italic" pitchFamily="2" charset="0"/>
              </a:rPr>
              <a:t>2 </a:t>
            </a:r>
            <a:r>
              <a:rPr lang="ru-RU" dirty="0">
                <a:latin typeface="Academy Italic" pitchFamily="2" charset="0"/>
              </a:rPr>
              <a:t>класс – </a:t>
            </a:r>
            <a:r>
              <a:rPr lang="ru-RU" dirty="0" smtClean="0">
                <a:latin typeface="Academy Italic" pitchFamily="2" charset="0"/>
              </a:rPr>
              <a:t>5 человек</a:t>
            </a:r>
            <a:endParaRPr lang="ru-RU" dirty="0">
              <a:latin typeface="Academy Italic" pitchFamily="2" charset="0"/>
            </a:endParaRPr>
          </a:p>
          <a:p>
            <a:r>
              <a:rPr lang="ru-RU" dirty="0" smtClean="0">
                <a:latin typeface="Academy Italic" pitchFamily="2" charset="0"/>
              </a:rPr>
              <a:t>3 </a:t>
            </a:r>
            <a:r>
              <a:rPr lang="ru-RU" dirty="0">
                <a:latin typeface="Academy Italic" pitchFamily="2" charset="0"/>
              </a:rPr>
              <a:t>класс – </a:t>
            </a:r>
            <a:r>
              <a:rPr lang="ru-RU" dirty="0" smtClean="0">
                <a:latin typeface="Academy Italic" pitchFamily="2" charset="0"/>
              </a:rPr>
              <a:t>4 человека</a:t>
            </a:r>
            <a:endParaRPr lang="ru-RU" dirty="0">
              <a:latin typeface="Academy Italic" pitchFamily="2" charset="0"/>
            </a:endParaRPr>
          </a:p>
          <a:p>
            <a:r>
              <a:rPr lang="ru-RU" dirty="0" smtClean="0">
                <a:latin typeface="Academy Italic" pitchFamily="2" charset="0"/>
              </a:rPr>
              <a:t>4 </a:t>
            </a:r>
            <a:r>
              <a:rPr lang="ru-RU" dirty="0">
                <a:latin typeface="Academy Italic" pitchFamily="2" charset="0"/>
              </a:rPr>
              <a:t>класс – </a:t>
            </a:r>
            <a:r>
              <a:rPr lang="ru-RU" dirty="0" smtClean="0">
                <a:latin typeface="Academy Italic" pitchFamily="2" charset="0"/>
              </a:rPr>
              <a:t>8 человек</a:t>
            </a:r>
            <a:endParaRPr lang="ru-RU" dirty="0">
              <a:latin typeface="Academy Italic" pitchFamily="2" charset="0"/>
            </a:endParaRPr>
          </a:p>
          <a:p>
            <a:endParaRPr lang="ru-RU" dirty="0">
              <a:latin typeface="Academy Italic" pitchFamily="2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328016"/>
            <a:ext cx="2836987" cy="233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509120"/>
            <a:ext cx="1079500" cy="207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1300075" y="3395853"/>
            <a:ext cx="4248472" cy="8572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262734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chemeClr val="tx1"/>
                </a:solidFill>
              </a:rPr>
              <a:t>Практическая направленность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988840"/>
            <a:ext cx="7472386" cy="4525963"/>
          </a:xfrm>
        </p:spPr>
        <p:txBody>
          <a:bodyPr/>
          <a:lstStyle/>
          <a:p>
            <a:r>
              <a:rPr lang="ru-RU" dirty="0">
                <a:latin typeface="Academy Italic" pitchFamily="2" charset="0"/>
              </a:rPr>
              <a:t>Р</a:t>
            </a:r>
            <a:r>
              <a:rPr lang="ru-RU" dirty="0" smtClean="0">
                <a:latin typeface="Academy Italic" pitchFamily="2" charset="0"/>
              </a:rPr>
              <a:t>езультаты </a:t>
            </a:r>
            <a:r>
              <a:rPr lang="ru-RU" dirty="0">
                <a:latin typeface="Academy Italic" pitchFamily="2" charset="0"/>
              </a:rPr>
              <a:t>исследования могут использовать  учителя начальных классов, технологии,  </a:t>
            </a:r>
            <a:r>
              <a:rPr lang="ru-RU" dirty="0" err="1">
                <a:latin typeface="Academy Italic" pitchFamily="2" charset="0"/>
              </a:rPr>
              <a:t>кубановедения</a:t>
            </a:r>
            <a:r>
              <a:rPr lang="ru-RU" dirty="0">
                <a:latin typeface="Academy Italic" pitchFamily="2" charset="0"/>
              </a:rPr>
              <a:t>, а также классные руководители в воспитательной работе с детьми, в работе с родителями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4311711"/>
            <a:ext cx="1872208" cy="200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516498"/>
            <a:ext cx="1493837" cy="1931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653024"/>
            <a:ext cx="4219575" cy="1658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69952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>
                <a:solidFill>
                  <a:schemeClr val="tx1"/>
                </a:solidFill>
              </a:rPr>
              <a:t>I</a:t>
            </a:r>
            <a:r>
              <a:rPr lang="ru-RU" sz="4000" dirty="0" smtClean="0">
                <a:solidFill>
                  <a:schemeClr val="tx1"/>
                </a:solidFill>
              </a:rPr>
              <a:t>этап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Academy Italic" pitchFamily="2" charset="0"/>
              </a:rPr>
              <a:t>Изучение материалов по  теме</a:t>
            </a:r>
          </a:p>
          <a:p>
            <a:r>
              <a:rPr lang="ru-RU" dirty="0" smtClean="0">
                <a:latin typeface="Academy Italic" pitchFamily="2" charset="0"/>
              </a:rPr>
              <a:t>«Вышивка крестом на Кубани» состояла из 3 частей</a:t>
            </a:r>
          </a:p>
          <a:p>
            <a:r>
              <a:rPr lang="ru-RU" dirty="0" smtClean="0">
                <a:latin typeface="Academy Italic" pitchFamily="2" charset="0"/>
              </a:rPr>
              <a:t>1. </a:t>
            </a:r>
            <a:r>
              <a:rPr lang="ru-RU" dirty="0">
                <a:latin typeface="Academy Italic" pitchFamily="2" charset="0"/>
              </a:rPr>
              <a:t>История кубанской вышивки</a:t>
            </a:r>
            <a:r>
              <a:rPr lang="ru-RU" dirty="0" smtClean="0">
                <a:latin typeface="Academy Italic" pitchFamily="2" charset="0"/>
              </a:rPr>
              <a:t>.</a:t>
            </a:r>
          </a:p>
          <a:p>
            <a:r>
              <a:rPr lang="ru-RU" dirty="0">
                <a:latin typeface="Academy Italic" pitchFamily="2" charset="0"/>
              </a:rPr>
              <a:t>2. Рушник, его виды</a:t>
            </a:r>
            <a:r>
              <a:rPr lang="ru-RU" dirty="0" smtClean="0">
                <a:latin typeface="Academy Italic" pitchFamily="2" charset="0"/>
              </a:rPr>
              <a:t>.</a:t>
            </a:r>
          </a:p>
          <a:p>
            <a:r>
              <a:rPr lang="ru-RU" dirty="0">
                <a:latin typeface="Academy Italic" pitchFamily="2" charset="0"/>
              </a:rPr>
              <a:t>3.Орнаменты и их тайный смысл.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8344" y="332656"/>
            <a:ext cx="1225550" cy="129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3933056"/>
            <a:ext cx="1785937" cy="260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830002"/>
            <a:ext cx="5472608" cy="14859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128922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260648"/>
            <a:ext cx="6400816" cy="846158"/>
          </a:xfrm>
        </p:spPr>
        <p:txBody>
          <a:bodyPr/>
          <a:lstStyle/>
          <a:p>
            <a:r>
              <a:rPr lang="ru-RU" sz="4000" dirty="0" smtClean="0">
                <a:solidFill>
                  <a:schemeClr val="tx1"/>
                </a:solidFill>
              </a:rPr>
              <a:t>История кубанской вышивки</a:t>
            </a:r>
            <a:endParaRPr lang="ru-RU" sz="4000" dirty="0">
              <a:solidFill>
                <a:schemeClr val="tx1"/>
              </a:solidFill>
            </a:endParaRPr>
          </a:p>
        </p:txBody>
      </p:sp>
      <p:pic>
        <p:nvPicPr>
          <p:cNvPr id="4" name="Picture 4" descr="00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512" y="2492896"/>
            <a:ext cx="3532373" cy="37237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850037" y="1340768"/>
            <a:ext cx="525658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2"/>
                </a:solidFill>
                <a:latin typeface="Academy Italic" pitchFamily="2" charset="0"/>
              </a:rPr>
              <a:t>Всеми нами любимая вышивка крестом, так же как и другие виды рукоделия, имеет свою историю.</a:t>
            </a:r>
            <a:br>
              <a:rPr lang="ru-RU" dirty="0">
                <a:solidFill>
                  <a:schemeClr val="tx2"/>
                </a:solidFill>
                <a:latin typeface="Academy Italic" pitchFamily="2" charset="0"/>
              </a:rPr>
            </a:br>
            <a:r>
              <a:rPr lang="ru-RU" dirty="0" smtClean="0">
                <a:solidFill>
                  <a:schemeClr val="tx2"/>
                </a:solidFill>
                <a:latin typeface="Academy Italic" pitchFamily="2" charset="0"/>
              </a:rPr>
              <a:t>В </a:t>
            </a:r>
            <a:r>
              <a:rPr lang="ru-RU" dirty="0">
                <a:solidFill>
                  <a:schemeClr val="tx2"/>
                </a:solidFill>
                <a:latin typeface="Academy Italic" pitchFamily="2" charset="0"/>
              </a:rPr>
              <a:t>кубанских станицах девочки с 6-7 лет приучались к прядению и вышивке и до замужества приготавливали себе приданое. По старинному обычаю, девушки с разрешения родителей  собирались в будние осенние и зимние вечера «на </a:t>
            </a:r>
            <a:r>
              <a:rPr lang="ru-RU" dirty="0" err="1">
                <a:solidFill>
                  <a:schemeClr val="tx2"/>
                </a:solidFill>
                <a:latin typeface="Academy Italic" pitchFamily="2" charset="0"/>
              </a:rPr>
              <a:t>попряхи</a:t>
            </a:r>
            <a:r>
              <a:rPr lang="ru-RU" dirty="0">
                <a:solidFill>
                  <a:schemeClr val="tx2"/>
                </a:solidFill>
                <a:latin typeface="Academy Italic" pitchFamily="2" charset="0"/>
              </a:rPr>
              <a:t>» или  «на сиделки» в какой-нибудь малосемейный  дом с хорошей репутацией, где занимались рукоделием.  К 15 годам  кубанская девушка  должна была приготовить себе приданое: вышитые рушники, скатерти, покрывала, одежду, несколько "сувоев" (кусков) полотна, рядна, мешки  и подарки. Умение тонко прясть, искусно ткать ставилось в большую заслугу. Молодые женщины и девушки похвалялись друг перед другом количеством пряжи и натканных холстов. Одна женщина изготовляла в год полотна и ряднины до 30 аршин. </a:t>
            </a:r>
          </a:p>
        </p:txBody>
      </p:sp>
    </p:spTree>
    <p:extLst>
      <p:ext uri="{BB962C8B-B14F-4D97-AF65-F5344CB8AC3E}">
        <p14:creationId xmlns:p14="http://schemas.microsoft.com/office/powerpoint/2010/main" xmlns="" val="1834124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chemeClr val="tx1"/>
                </a:solidFill>
              </a:rPr>
              <a:t>Работы бабушки и прабабушки Насти </a:t>
            </a:r>
            <a:r>
              <a:rPr lang="ru-RU" sz="3600" dirty="0" err="1" smtClean="0">
                <a:solidFill>
                  <a:schemeClr val="tx1"/>
                </a:solidFill>
              </a:rPr>
              <a:t>Лачугиной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1026" name="Picture 2" descr="D:\ЛЕНА\Вышивка\P312002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3878018"/>
            <a:ext cx="1893975" cy="24811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ЛЕНА\Вышивка\P31200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64481" y="3861048"/>
            <a:ext cx="1872208" cy="28879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ЛЕНА\Вышивка\P312003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97207"/>
            <a:ext cx="2817437" cy="18092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ЛЕНА\Вышивка\P312003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821068"/>
            <a:ext cx="2772399" cy="18092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D:\ЛЕНА\Вышивка\P312005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5" y="2725686"/>
            <a:ext cx="2592288" cy="37430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49334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>
                <a:solidFill>
                  <a:schemeClr val="tx1"/>
                </a:solidFill>
              </a:rPr>
              <a:t>Рушник, его виды.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4414" y="1600200"/>
            <a:ext cx="7472386" cy="5069160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 </a:t>
            </a:r>
            <a:r>
              <a:rPr lang="ru-RU" dirty="0">
                <a:latin typeface="Academy Italic" pitchFamily="2" charset="0"/>
              </a:rPr>
              <a:t>По своим функциям в системе ритуалов полотенца подразделялись на «</a:t>
            </a:r>
            <a:r>
              <a:rPr lang="ru-RU" dirty="0" err="1">
                <a:latin typeface="Academy Italic" pitchFamily="2" charset="0"/>
              </a:rPr>
              <a:t>утирач</a:t>
            </a:r>
            <a:r>
              <a:rPr lang="ru-RU" dirty="0">
                <a:latin typeface="Academy Italic" pitchFamily="2" charset="0"/>
              </a:rPr>
              <a:t>», «</a:t>
            </a:r>
            <a:r>
              <a:rPr lang="ru-RU" dirty="0" err="1">
                <a:latin typeface="Academy Italic" pitchFamily="2" charset="0"/>
              </a:rPr>
              <a:t>кильковые</a:t>
            </a:r>
            <a:r>
              <a:rPr lang="ru-RU" dirty="0">
                <a:latin typeface="Academy Italic" pitchFamily="2" charset="0"/>
              </a:rPr>
              <a:t>», «</a:t>
            </a:r>
            <a:r>
              <a:rPr lang="ru-RU" dirty="0" err="1">
                <a:latin typeface="Academy Italic" pitchFamily="2" charset="0"/>
              </a:rPr>
              <a:t>божники</a:t>
            </a:r>
            <a:r>
              <a:rPr lang="ru-RU" dirty="0">
                <a:latin typeface="Academy Italic" pitchFamily="2" charset="0"/>
              </a:rPr>
              <a:t>», «зеркальные», «церковные», «крестовые». </a:t>
            </a:r>
          </a:p>
          <a:p>
            <a:r>
              <a:rPr lang="ru-RU" dirty="0">
                <a:latin typeface="Academy Italic" pitchFamily="2" charset="0"/>
              </a:rPr>
              <a:t>   Полотенца чисто утилитарного назначения </a:t>
            </a:r>
            <a:r>
              <a:rPr lang="ru-RU" i="1" dirty="0" smtClean="0">
                <a:latin typeface="Academy Italic" pitchFamily="2" charset="0"/>
              </a:rPr>
              <a:t>«</a:t>
            </a:r>
            <a:r>
              <a:rPr lang="ru-RU" i="1" dirty="0" err="1">
                <a:latin typeface="Academy Italic" pitchFamily="2" charset="0"/>
              </a:rPr>
              <a:t>у</a:t>
            </a:r>
            <a:r>
              <a:rPr lang="ru-RU" i="1" dirty="0" err="1" smtClean="0">
                <a:latin typeface="Academy Italic" pitchFamily="2" charset="0"/>
              </a:rPr>
              <a:t>тирач</a:t>
            </a:r>
            <a:r>
              <a:rPr lang="ru-RU" i="1" dirty="0">
                <a:latin typeface="Academy Italic" pitchFamily="2" charset="0"/>
              </a:rPr>
              <a:t>»</a:t>
            </a:r>
            <a:r>
              <a:rPr lang="ru-RU" dirty="0">
                <a:latin typeface="Academy Italic" pitchFamily="2" charset="0"/>
              </a:rPr>
              <a:t> - для вытирания рук и повседневного пользования – почти не украшались. Только иногда на концах располагались несколько </a:t>
            </a:r>
            <a:r>
              <a:rPr lang="ru-RU" dirty="0" err="1" smtClean="0">
                <a:latin typeface="Academy Italic" pitchFamily="2" charset="0"/>
              </a:rPr>
              <a:t>безузорных</a:t>
            </a:r>
            <a:r>
              <a:rPr lang="ru-RU" dirty="0" smtClean="0">
                <a:latin typeface="Academy Italic" pitchFamily="2" charset="0"/>
              </a:rPr>
              <a:t> </a:t>
            </a:r>
            <a:r>
              <a:rPr lang="ru-RU" dirty="0">
                <a:latin typeface="Academy Italic" pitchFamily="2" charset="0"/>
              </a:rPr>
              <a:t>полосок обычно красного цвета. </a:t>
            </a:r>
          </a:p>
          <a:p>
            <a:r>
              <a:rPr lang="ru-RU" dirty="0">
                <a:latin typeface="Academy Italic" pitchFamily="2" charset="0"/>
              </a:rPr>
              <a:t>   </a:t>
            </a:r>
            <a:r>
              <a:rPr lang="ru-RU" i="1" dirty="0">
                <a:latin typeface="Academy Italic" pitchFamily="2" charset="0"/>
              </a:rPr>
              <a:t>«</a:t>
            </a:r>
            <a:r>
              <a:rPr lang="ru-RU" i="1" dirty="0" err="1">
                <a:latin typeface="Academy Italic" pitchFamily="2" charset="0"/>
              </a:rPr>
              <a:t>Кильковые</a:t>
            </a:r>
            <a:r>
              <a:rPr lang="ru-RU" i="1" dirty="0">
                <a:latin typeface="Academy Italic" pitchFamily="2" charset="0"/>
              </a:rPr>
              <a:t>» или </a:t>
            </a:r>
            <a:r>
              <a:rPr lang="ru-RU" i="1" dirty="0" smtClean="0">
                <a:latin typeface="Academy Italic" pitchFamily="2" charset="0"/>
              </a:rPr>
              <a:t>«крючковые</a:t>
            </a:r>
            <a:r>
              <a:rPr lang="ru-RU" i="1" dirty="0">
                <a:latin typeface="Academy Italic" pitchFamily="2" charset="0"/>
              </a:rPr>
              <a:t>»</a:t>
            </a:r>
            <a:r>
              <a:rPr lang="ru-RU" dirty="0">
                <a:latin typeface="Academy Italic" pitchFamily="2" charset="0"/>
              </a:rPr>
              <a:t> полотенца получили свое название от обычая украшать ими комнату на все праздники, развешивая на вбитые в стенки гвозди – «крючки». Несколько рушников входило в повседневное убранство комнаты, они обрамляли висячие на стенах картины, фотографии.</a:t>
            </a:r>
          </a:p>
          <a:p>
            <a:r>
              <a:rPr lang="ru-RU" dirty="0">
                <a:latin typeface="Academy Italic" pitchFamily="2" charset="0"/>
              </a:rPr>
              <a:t>    Богато орнаментированные </a:t>
            </a:r>
            <a:r>
              <a:rPr lang="ru-RU" i="1" dirty="0" smtClean="0">
                <a:latin typeface="Academy Italic" pitchFamily="2" charset="0"/>
              </a:rPr>
              <a:t>«</a:t>
            </a:r>
            <a:r>
              <a:rPr lang="ru-RU" i="1" dirty="0" err="1">
                <a:latin typeface="Academy Italic" pitchFamily="2" charset="0"/>
              </a:rPr>
              <a:t>н</a:t>
            </a:r>
            <a:r>
              <a:rPr lang="ru-RU" i="1" dirty="0" err="1" smtClean="0">
                <a:latin typeface="Academy Italic" pitchFamily="2" charset="0"/>
              </a:rPr>
              <a:t>абожники</a:t>
            </a:r>
            <a:r>
              <a:rPr lang="ru-RU" i="1" dirty="0">
                <a:latin typeface="Academy Italic" pitchFamily="2" charset="0"/>
              </a:rPr>
              <a:t>»,</a:t>
            </a:r>
            <a:r>
              <a:rPr lang="ru-RU" dirty="0">
                <a:latin typeface="Academy Italic" pitchFamily="2" charset="0"/>
              </a:rPr>
              <a:t> вешались над божницей – над иконами</a:t>
            </a:r>
            <a:r>
              <a:rPr lang="ru-RU" dirty="0" smtClean="0">
                <a:latin typeface="Academy Italic" pitchFamily="2" charset="0"/>
              </a:rPr>
              <a:t>.</a:t>
            </a:r>
            <a:r>
              <a:rPr lang="ru-RU" dirty="0">
                <a:latin typeface="Academy Italic" pitchFamily="2" charset="0"/>
              </a:rPr>
              <a:t> </a:t>
            </a:r>
          </a:p>
        </p:txBody>
      </p:sp>
      <p:pic>
        <p:nvPicPr>
          <p:cNvPr id="15362" name="Picture 2" descr="D:\ЛЕНА\Вышивка\P31200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403" y="3212976"/>
            <a:ext cx="1452356" cy="21825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9239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571480"/>
            <a:ext cx="6400816" cy="49208"/>
          </a:xfrm>
        </p:spPr>
        <p:txBody>
          <a:bodyPr/>
          <a:lstStyle/>
          <a:p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4" name="Picture 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7544" y="2871376"/>
            <a:ext cx="2557165" cy="32242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186113" y="980703"/>
            <a:ext cx="2771775" cy="3600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63820" y="2780928"/>
            <a:ext cx="2628900" cy="3314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365280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chemeClr val="tx1"/>
                </a:solidFill>
              </a:rPr>
              <a:t>Виды орнаментов: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4000" dirty="0" smtClean="0">
                <a:latin typeface="Academy Italic" pitchFamily="2" charset="0"/>
              </a:rPr>
              <a:t>геометрический;</a:t>
            </a:r>
          </a:p>
          <a:p>
            <a:pPr lvl="0"/>
            <a:r>
              <a:rPr lang="ru-RU" sz="4000" dirty="0" smtClean="0">
                <a:latin typeface="Academy Italic" pitchFamily="2" charset="0"/>
              </a:rPr>
              <a:t>растительный;</a:t>
            </a:r>
          </a:p>
          <a:p>
            <a:pPr lvl="0"/>
            <a:r>
              <a:rPr lang="ru-RU" sz="4000" dirty="0" smtClean="0">
                <a:latin typeface="Academy Italic" pitchFamily="2" charset="0"/>
              </a:rPr>
              <a:t>животный</a:t>
            </a:r>
            <a:r>
              <a:rPr lang="ru-RU" sz="4000" dirty="0">
                <a:latin typeface="Academy Italic" pitchFamily="2" charset="0"/>
              </a:rPr>
              <a:t>;</a:t>
            </a:r>
          </a:p>
          <a:p>
            <a:pPr lvl="0"/>
            <a:r>
              <a:rPr lang="ru-RU" sz="4000" dirty="0" smtClean="0">
                <a:latin typeface="Academy Italic" pitchFamily="2" charset="0"/>
              </a:rPr>
              <a:t>предметный;</a:t>
            </a:r>
          </a:p>
          <a:p>
            <a:r>
              <a:rPr lang="ru-RU" sz="4000" dirty="0" smtClean="0">
                <a:latin typeface="Academy Italic" pitchFamily="2" charset="0"/>
              </a:rPr>
              <a:t>смешанный</a:t>
            </a:r>
            <a:endParaRPr lang="ru-RU" sz="4000" dirty="0">
              <a:latin typeface="Academy Italic" pitchFamily="2" charset="0"/>
            </a:endParaRPr>
          </a:p>
        </p:txBody>
      </p:sp>
      <p:pic>
        <p:nvPicPr>
          <p:cNvPr id="4" name="Рисунок 3" descr=" (568x699, 53Kb)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740597"/>
            <a:ext cx="3024336" cy="46668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019059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>
                <a:solidFill>
                  <a:schemeClr val="tx1"/>
                </a:solidFill>
              </a:rPr>
              <a:t>Орнаменты и их тайный смысл.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1600" dirty="0" smtClean="0">
                <a:latin typeface="Academy Italic" pitchFamily="2" charset="0"/>
                <a:ea typeface="Calibri"/>
                <a:cs typeface="Times New Roman"/>
              </a:rPr>
              <a:t>Вышивка на Кубани была очень символична. Вот значения только некоторых из них:</a:t>
            </a:r>
            <a:r>
              <a:rPr lang="ru-RU" sz="1600" dirty="0">
                <a:latin typeface="Academy Italic" pitchFamily="2" charset="0"/>
                <a:ea typeface="Calibri"/>
                <a:cs typeface="Times New Roman"/>
              </a:rPr>
              <a:t/>
            </a:r>
            <a:br>
              <a:rPr lang="ru-RU" sz="1600" dirty="0">
                <a:latin typeface="Academy Italic" pitchFamily="2" charset="0"/>
                <a:ea typeface="Calibri"/>
                <a:cs typeface="Times New Roman"/>
              </a:rPr>
            </a:br>
            <a:r>
              <a:rPr lang="ru-RU" sz="1600" dirty="0">
                <a:latin typeface="Academy Italic" pitchFamily="2" charset="0"/>
                <a:ea typeface="Calibri"/>
                <a:cs typeface="Times New Roman"/>
              </a:rPr>
              <a:t>- </a:t>
            </a:r>
            <a:r>
              <a:rPr lang="ru-RU" sz="1600" b="1" dirty="0">
                <a:latin typeface="Academy Italic" pitchFamily="2" charset="0"/>
                <a:ea typeface="Calibri"/>
                <a:cs typeface="Times New Roman"/>
              </a:rPr>
              <a:t>Виноград </a:t>
            </a:r>
            <a:r>
              <a:rPr lang="ru-RU" sz="1600" dirty="0">
                <a:latin typeface="Academy Italic" pitchFamily="2" charset="0"/>
                <a:ea typeface="Calibri"/>
                <a:cs typeface="Times New Roman"/>
              </a:rPr>
              <a:t>- плодовитость, </a:t>
            </a:r>
            <a:r>
              <a:rPr lang="ru-RU" sz="1600" dirty="0" smtClean="0">
                <a:latin typeface="Academy Italic" pitchFamily="2" charset="0"/>
                <a:ea typeface="Calibri"/>
                <a:cs typeface="Times New Roman"/>
              </a:rPr>
              <a:t>богатство</a:t>
            </a:r>
            <a:r>
              <a:rPr lang="ru-RU" sz="1600" dirty="0">
                <a:latin typeface="Academy Italic" pitchFamily="2" charset="0"/>
                <a:ea typeface="Calibri"/>
                <a:cs typeface="Times New Roman"/>
              </a:rPr>
              <a:t>, божий знак</a:t>
            </a:r>
            <a:br>
              <a:rPr lang="ru-RU" sz="1600" dirty="0">
                <a:latin typeface="Academy Italic" pitchFamily="2" charset="0"/>
                <a:ea typeface="Calibri"/>
                <a:cs typeface="Times New Roman"/>
              </a:rPr>
            </a:br>
            <a:r>
              <a:rPr lang="ru-RU" sz="1600" dirty="0">
                <a:latin typeface="Academy Italic" pitchFamily="2" charset="0"/>
                <a:ea typeface="Calibri"/>
                <a:cs typeface="Times New Roman"/>
              </a:rPr>
              <a:t>- </a:t>
            </a:r>
            <a:r>
              <a:rPr lang="ru-RU" sz="1600" b="1" dirty="0">
                <a:latin typeface="Academy Italic" pitchFamily="2" charset="0"/>
                <a:ea typeface="Calibri"/>
                <a:cs typeface="Times New Roman"/>
              </a:rPr>
              <a:t>Калина</a:t>
            </a:r>
            <a:r>
              <a:rPr lang="ru-RU" sz="1600" dirty="0">
                <a:latin typeface="Academy Italic" pitchFamily="2" charset="0"/>
                <a:ea typeface="Calibri"/>
                <a:cs typeface="Times New Roman"/>
              </a:rPr>
              <a:t> - женская красота, здоровье, верность, надежда, возрождение, жизненная стойкость и </a:t>
            </a:r>
            <a:r>
              <a:rPr lang="ru-RU" sz="1600" dirty="0" smtClean="0">
                <a:latin typeface="Academy Italic" pitchFamily="2" charset="0"/>
                <a:ea typeface="Calibri"/>
                <a:cs typeface="Times New Roman"/>
              </a:rPr>
              <a:t>сила</a:t>
            </a:r>
          </a:p>
          <a:p>
            <a:r>
              <a:rPr lang="ru-RU" sz="1600" dirty="0" smtClean="0">
                <a:latin typeface="Academy Italic" pitchFamily="2" charset="0"/>
                <a:ea typeface="Calibri"/>
                <a:cs typeface="Times New Roman"/>
              </a:rPr>
              <a:t>- </a:t>
            </a:r>
            <a:r>
              <a:rPr lang="ru-RU" sz="1600" b="1" dirty="0">
                <a:latin typeface="Academy Italic" pitchFamily="2" charset="0"/>
                <a:ea typeface="Calibri"/>
                <a:cs typeface="Times New Roman"/>
              </a:rPr>
              <a:t>Роза </a:t>
            </a:r>
            <a:r>
              <a:rPr lang="ru-RU" sz="1600" dirty="0">
                <a:latin typeface="Academy Italic" pitchFamily="2" charset="0"/>
                <a:ea typeface="Calibri"/>
                <a:cs typeface="Times New Roman"/>
              </a:rPr>
              <a:t>- любовь, милосердие</a:t>
            </a:r>
            <a:br>
              <a:rPr lang="ru-RU" sz="1600" dirty="0">
                <a:latin typeface="Academy Italic" pitchFamily="2" charset="0"/>
                <a:ea typeface="Calibri"/>
                <a:cs typeface="Times New Roman"/>
              </a:rPr>
            </a:br>
            <a:r>
              <a:rPr lang="ru-RU" sz="1600" dirty="0">
                <a:latin typeface="Academy Italic" pitchFamily="2" charset="0"/>
                <a:ea typeface="Calibri"/>
                <a:cs typeface="Times New Roman"/>
              </a:rPr>
              <a:t>- </a:t>
            </a:r>
            <a:r>
              <a:rPr lang="ru-RU" sz="1600" b="1" dirty="0">
                <a:latin typeface="Academy Italic" pitchFamily="2" charset="0"/>
                <a:ea typeface="Calibri"/>
                <a:cs typeface="Times New Roman"/>
              </a:rPr>
              <a:t>Мальва (рожа) </a:t>
            </a:r>
            <a:r>
              <a:rPr lang="ru-RU" sz="1600" dirty="0">
                <a:latin typeface="Academy Italic" pitchFamily="2" charset="0"/>
                <a:ea typeface="Calibri"/>
                <a:cs typeface="Times New Roman"/>
              </a:rPr>
              <a:t>- </a:t>
            </a:r>
            <a:r>
              <a:rPr lang="ru-RU" sz="1600" dirty="0" smtClean="0">
                <a:latin typeface="Academy Italic" pitchFamily="2" charset="0"/>
                <a:ea typeface="Calibri"/>
                <a:cs typeface="Times New Roman"/>
              </a:rPr>
              <a:t>девичья </a:t>
            </a:r>
            <a:r>
              <a:rPr lang="ru-RU" sz="1600" dirty="0">
                <a:latin typeface="Academy Italic" pitchFamily="2" charset="0"/>
                <a:ea typeface="Calibri"/>
                <a:cs typeface="Times New Roman"/>
              </a:rPr>
              <a:t>красота, целомудрие, юность, символ девичества</a:t>
            </a:r>
            <a:br>
              <a:rPr lang="ru-RU" sz="1600" dirty="0">
                <a:latin typeface="Academy Italic" pitchFamily="2" charset="0"/>
                <a:ea typeface="Calibri"/>
                <a:cs typeface="Times New Roman"/>
              </a:rPr>
            </a:br>
            <a:r>
              <a:rPr lang="ru-RU" sz="1600" dirty="0">
                <a:latin typeface="Academy Italic" pitchFamily="2" charset="0"/>
                <a:ea typeface="Calibri"/>
                <a:cs typeface="Times New Roman"/>
              </a:rPr>
              <a:t>- </a:t>
            </a:r>
            <a:r>
              <a:rPr lang="ru-RU" sz="1600" b="1" dirty="0">
                <a:latin typeface="Academy Italic" pitchFamily="2" charset="0"/>
                <a:ea typeface="Calibri"/>
                <a:cs typeface="Times New Roman"/>
              </a:rPr>
              <a:t>Петух</a:t>
            </a:r>
            <a:r>
              <a:rPr lang="ru-RU" sz="1600" dirty="0">
                <a:latin typeface="Academy Italic" pitchFamily="2" charset="0"/>
                <a:ea typeface="Calibri"/>
                <a:cs typeface="Times New Roman"/>
              </a:rPr>
              <a:t> (в основном красный) - символ счастья богатства, мужского здоровья</a:t>
            </a:r>
            <a:br>
              <a:rPr lang="ru-RU" sz="1600" dirty="0">
                <a:latin typeface="Academy Italic" pitchFamily="2" charset="0"/>
                <a:ea typeface="Calibri"/>
                <a:cs typeface="Times New Roman"/>
              </a:rPr>
            </a:br>
            <a:r>
              <a:rPr lang="ru-RU" sz="1600" dirty="0">
                <a:latin typeface="Academy Italic" pitchFamily="2" charset="0"/>
                <a:ea typeface="Calibri"/>
                <a:cs typeface="Times New Roman"/>
              </a:rPr>
              <a:t>- </a:t>
            </a:r>
            <a:r>
              <a:rPr lang="ru-RU" sz="1600" b="1" dirty="0">
                <a:latin typeface="Academy Italic" pitchFamily="2" charset="0"/>
                <a:ea typeface="Calibri"/>
                <a:cs typeface="Times New Roman"/>
              </a:rPr>
              <a:t>Голубь, горлица </a:t>
            </a:r>
            <a:r>
              <a:rPr lang="ru-RU" sz="1600" dirty="0">
                <a:latin typeface="Academy Italic" pitchFamily="2" charset="0"/>
                <a:ea typeface="Calibri"/>
                <a:cs typeface="Times New Roman"/>
              </a:rPr>
              <a:t>- любовь, верность, брак, семья</a:t>
            </a:r>
            <a:br>
              <a:rPr lang="ru-RU" sz="1600" dirty="0">
                <a:latin typeface="Academy Italic" pitchFamily="2" charset="0"/>
                <a:ea typeface="Calibri"/>
                <a:cs typeface="Times New Roman"/>
              </a:rPr>
            </a:br>
            <a:r>
              <a:rPr lang="ru-RU" sz="1600" dirty="0">
                <a:latin typeface="Academy Italic" pitchFamily="2" charset="0"/>
                <a:ea typeface="Calibri"/>
                <a:cs typeface="Times New Roman"/>
              </a:rPr>
              <a:t>- </a:t>
            </a:r>
            <a:r>
              <a:rPr lang="ru-RU" sz="1600" b="1" dirty="0">
                <a:latin typeface="Academy Italic" pitchFamily="2" charset="0"/>
                <a:ea typeface="Calibri"/>
                <a:cs typeface="Times New Roman"/>
              </a:rPr>
              <a:t>Мак </a:t>
            </a:r>
            <a:r>
              <a:rPr lang="ru-RU" sz="1600" dirty="0">
                <a:latin typeface="Academy Italic" pitchFamily="2" charset="0"/>
                <a:ea typeface="Calibri"/>
                <a:cs typeface="Times New Roman"/>
              </a:rPr>
              <a:t>- расцвет женской красоты, богатство, лето</a:t>
            </a:r>
            <a:br>
              <a:rPr lang="ru-RU" sz="1600" dirty="0">
                <a:latin typeface="Academy Italic" pitchFamily="2" charset="0"/>
                <a:ea typeface="Calibri"/>
                <a:cs typeface="Times New Roman"/>
              </a:rPr>
            </a:br>
            <a:r>
              <a:rPr lang="ru-RU" sz="1600" dirty="0">
                <a:latin typeface="Academy Italic" pitchFamily="2" charset="0"/>
                <a:ea typeface="Calibri"/>
                <a:cs typeface="Times New Roman"/>
              </a:rPr>
              <a:t>- </a:t>
            </a:r>
            <a:r>
              <a:rPr lang="ru-RU" sz="1600" b="1" dirty="0">
                <a:latin typeface="Academy Italic" pitchFamily="2" charset="0"/>
                <a:ea typeface="Calibri"/>
                <a:cs typeface="Times New Roman"/>
              </a:rPr>
              <a:t>Барвинок</a:t>
            </a:r>
            <a:r>
              <a:rPr lang="ru-RU" sz="1600" dirty="0">
                <a:latin typeface="Academy Italic" pitchFamily="2" charset="0"/>
                <a:ea typeface="Calibri"/>
                <a:cs typeface="Times New Roman"/>
              </a:rPr>
              <a:t> - красота, молодость, душевная привязанность, свидание, сватание, </a:t>
            </a:r>
            <a:r>
              <a:rPr lang="ru-RU" sz="1600" dirty="0" err="1" smtClean="0">
                <a:latin typeface="Academy Italic" pitchFamily="2" charset="0"/>
                <a:ea typeface="Calibri"/>
                <a:cs typeface="Times New Roman"/>
              </a:rPr>
              <a:t>заручины</a:t>
            </a:r>
            <a:r>
              <a:rPr lang="ru-RU" sz="1600" dirty="0">
                <a:latin typeface="Academy Italic" pitchFamily="2" charset="0"/>
                <a:ea typeface="Calibri"/>
                <a:cs typeface="Times New Roman"/>
              </a:rPr>
              <a:t/>
            </a:r>
            <a:br>
              <a:rPr lang="ru-RU" sz="1600" dirty="0">
                <a:latin typeface="Academy Italic" pitchFamily="2" charset="0"/>
                <a:ea typeface="Calibri"/>
                <a:cs typeface="Times New Roman"/>
              </a:rPr>
            </a:br>
            <a:r>
              <a:rPr lang="ru-RU" sz="1600" dirty="0" smtClean="0">
                <a:latin typeface="Academy Italic" pitchFamily="2" charset="0"/>
                <a:ea typeface="Calibri"/>
                <a:cs typeface="Times New Roman"/>
              </a:rPr>
              <a:t>- </a:t>
            </a:r>
            <a:r>
              <a:rPr lang="ru-RU" sz="1600" b="1" dirty="0">
                <a:latin typeface="Academy Italic" pitchFamily="2" charset="0"/>
                <a:ea typeface="Calibri"/>
                <a:cs typeface="Times New Roman"/>
              </a:rPr>
              <a:t>Дерево жизни </a:t>
            </a:r>
            <a:r>
              <a:rPr lang="ru-RU" sz="1600" dirty="0">
                <a:latin typeface="Academy Italic" pitchFamily="2" charset="0"/>
                <a:ea typeface="Calibri"/>
                <a:cs typeface="Times New Roman"/>
              </a:rPr>
              <a:t>- очень сильный </a:t>
            </a:r>
            <a:r>
              <a:rPr lang="ru-RU" sz="1600" dirty="0" smtClean="0">
                <a:latin typeface="Academy Italic" pitchFamily="2" charset="0"/>
                <a:ea typeface="Calibri"/>
                <a:cs typeface="Times New Roman"/>
              </a:rPr>
              <a:t>символ, означает </a:t>
            </a:r>
            <a:r>
              <a:rPr lang="ru-RU" sz="1600" dirty="0">
                <a:latin typeface="Academy Italic" pitchFamily="2" charset="0"/>
                <a:ea typeface="Calibri"/>
                <a:cs typeface="Times New Roman"/>
              </a:rPr>
              <a:t>продолжение рода, </a:t>
            </a:r>
            <a:r>
              <a:rPr lang="ru-RU" sz="1600" dirty="0" smtClean="0">
                <a:latin typeface="Academy Italic" pitchFamily="2" charset="0"/>
                <a:ea typeface="Calibri"/>
                <a:cs typeface="Times New Roman"/>
              </a:rPr>
              <a:t> </a:t>
            </a:r>
            <a:r>
              <a:rPr lang="ru-RU" sz="1600" dirty="0">
                <a:latin typeface="Academy Italic" pitchFamily="2" charset="0"/>
                <a:ea typeface="Calibri"/>
                <a:cs typeface="Times New Roman"/>
              </a:rPr>
              <a:t>семейное счастье, благополучие родных, </a:t>
            </a:r>
            <a:r>
              <a:rPr lang="ru-RU" sz="1600" dirty="0" smtClean="0">
                <a:latin typeface="Academy Italic" pitchFamily="2" charset="0"/>
                <a:ea typeface="Calibri"/>
                <a:cs typeface="Times New Roman"/>
              </a:rPr>
              <a:t>добро, торжество </a:t>
            </a:r>
            <a:r>
              <a:rPr lang="ru-RU" sz="1600" dirty="0">
                <a:latin typeface="Academy Italic" pitchFamily="2" charset="0"/>
                <a:ea typeface="Calibri"/>
                <a:cs typeface="Times New Roman"/>
              </a:rPr>
              <a:t>жизни, связь поколений, семейные </a:t>
            </a:r>
            <a:r>
              <a:rPr lang="ru-RU" sz="1600" dirty="0" smtClean="0">
                <a:latin typeface="Academy Italic" pitchFamily="2" charset="0"/>
                <a:ea typeface="Calibri"/>
                <a:cs typeface="Times New Roman"/>
              </a:rPr>
              <a:t>традиции.</a:t>
            </a:r>
            <a:r>
              <a:rPr lang="ru-RU" sz="1600" dirty="0">
                <a:latin typeface="Academy Italic" pitchFamily="2" charset="0"/>
                <a:ea typeface="Calibri"/>
                <a:cs typeface="Times New Roman"/>
              </a:rPr>
              <a:t/>
            </a:r>
            <a:br>
              <a:rPr lang="ru-RU" sz="1600" dirty="0">
                <a:latin typeface="Academy Italic" pitchFamily="2" charset="0"/>
                <a:ea typeface="Calibri"/>
                <a:cs typeface="Times New Roman"/>
              </a:rPr>
            </a:br>
            <a:endParaRPr lang="ru-RU" sz="1600" dirty="0">
              <a:latin typeface="Academy Italic" pitchFamily="2" charset="0"/>
            </a:endParaRP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5566" b="3686"/>
          <a:stretch/>
        </p:blipFill>
        <p:spPr bwMode="auto">
          <a:xfrm>
            <a:off x="2267744" y="5373216"/>
            <a:ext cx="5328591" cy="134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10541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260648"/>
            <a:ext cx="6419056" cy="864096"/>
          </a:xfrm>
        </p:spPr>
        <p:txBody>
          <a:bodyPr/>
          <a:lstStyle/>
          <a:p>
            <a:r>
              <a:rPr lang="ru-RU" sz="4000" dirty="0" smtClean="0">
                <a:solidFill>
                  <a:schemeClr val="tx1"/>
                </a:solidFill>
              </a:rPr>
              <a:t>Геометрические мотивы</a:t>
            </a:r>
            <a:endParaRPr lang="ru-RU" sz="4000" dirty="0">
              <a:solidFill>
                <a:schemeClr val="tx1"/>
              </a:solidFill>
            </a:endParaRPr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512" y="3356992"/>
            <a:ext cx="2419350" cy="3076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16216" y="1268760"/>
            <a:ext cx="2476500" cy="3419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628900" y="1965325"/>
            <a:ext cx="3886200" cy="2927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877343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124744"/>
            <a:ext cx="7715200" cy="5429200"/>
          </a:xfrm>
        </p:spPr>
        <p:txBody>
          <a:bodyPr>
            <a:normAutofit fontScale="85000" lnSpcReduction="20000"/>
          </a:bodyPr>
          <a:lstStyle/>
          <a:p>
            <a:r>
              <a:rPr lang="ru-RU" dirty="0">
                <a:latin typeface="Academy Italic" pitchFamily="2" charset="0"/>
              </a:rPr>
              <a:t>Краснодарский край – в силу своего исторического развития является уникальным регионом, где на протяжении более чем двухсотлетнего периода традиционно-бытовая культура кубанских казаков развивалась на основе южнорусской и украинской традиций. Здесь на Кубани рождалась новая региональная историко-культурная традиция, включавшая наиболее рациональные элементы культуры местных народностей. Более 120 национальностей проживают в Краснодарском крае. Глубокие исторические корни, многовековые традиции уважения к другим культурам способствовали развитию народного творчества. Народная художественная вышивка – яркое и неповторимое явление кубанской культуры. </a:t>
            </a:r>
          </a:p>
          <a:p>
            <a:r>
              <a:rPr lang="ru-RU" dirty="0">
                <a:latin typeface="Academy Italic" pitchFamily="2" charset="0"/>
              </a:rPr>
              <a:t>    Испокон веков славилась наша земля искусством </a:t>
            </a:r>
            <a:r>
              <a:rPr lang="ru-RU" dirty="0" smtClean="0">
                <a:latin typeface="Academy Italic" pitchFamily="2" charset="0"/>
              </a:rPr>
              <a:t>мастериц-рукодельниц!</a:t>
            </a:r>
            <a:endParaRPr lang="ru-RU" dirty="0">
              <a:latin typeface="Academy Italic" pitchFamily="2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697706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260648"/>
            <a:ext cx="6400816" cy="846158"/>
          </a:xfrm>
        </p:spPr>
        <p:txBody>
          <a:bodyPr/>
          <a:lstStyle/>
          <a:p>
            <a:r>
              <a:rPr lang="ru-RU" sz="4000" dirty="0" smtClean="0">
                <a:solidFill>
                  <a:schemeClr val="tx1"/>
                </a:solidFill>
              </a:rPr>
              <a:t>Растительные мотивы</a:t>
            </a:r>
            <a:endParaRPr lang="ru-RU" sz="4000" dirty="0">
              <a:solidFill>
                <a:schemeClr val="tx1"/>
              </a:solidFill>
            </a:endParaRPr>
          </a:p>
        </p:txBody>
      </p:sp>
      <p:pic>
        <p:nvPicPr>
          <p:cNvPr id="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19872" y="1556792"/>
            <a:ext cx="2514600" cy="34575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5" name="Picture 3" descr="D:\ЛЕНА\Вышивка\P312004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90669" y="2480498"/>
            <a:ext cx="2158532" cy="3429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88840"/>
            <a:ext cx="2079886" cy="39330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38038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>
                <a:solidFill>
                  <a:schemeClr val="tx1"/>
                </a:solidFill>
              </a:rPr>
              <a:t>Зооморфные мотивы</a:t>
            </a: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24458" y="3976151"/>
            <a:ext cx="4077224" cy="2182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63698"/>
            <a:ext cx="4007494" cy="2388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662705"/>
            <a:ext cx="3802209" cy="2190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4414" y="1600200"/>
            <a:ext cx="6957986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74083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chemeClr val="tx1"/>
                </a:solidFill>
              </a:rPr>
              <a:t>2 этап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latin typeface="Academy Italic" pitchFamily="2" charset="0"/>
              </a:rPr>
              <a:t>Анализ результатов исследования</a:t>
            </a:r>
            <a:r>
              <a:rPr lang="ru-RU" b="1" dirty="0" smtClean="0">
                <a:latin typeface="Academy Italic" pitchFamily="2" charset="0"/>
              </a:rPr>
              <a:t>.</a:t>
            </a:r>
          </a:p>
          <a:p>
            <a:r>
              <a:rPr lang="ru-RU" b="1" dirty="0" smtClean="0">
                <a:latin typeface="Academy Italic" pitchFamily="2" charset="0"/>
              </a:rPr>
              <a:t>В ходе эксперимента было проведено анкетирование среди девочек 1 – 4 классов  и их мам, с целью выяснить насколько вышивание крестом распространено среди младшего и старшего поколений.</a:t>
            </a:r>
            <a:endParaRPr lang="ru-RU" dirty="0">
              <a:latin typeface="Academy Italic" pitchFamily="2" charset="0"/>
            </a:endParaRPr>
          </a:p>
          <a:p>
            <a:pPr marL="0" indent="0">
              <a:buNone/>
            </a:pPr>
            <a:endParaRPr lang="ru-RU" dirty="0">
              <a:latin typeface="Academy Italic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581128"/>
            <a:ext cx="1279525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79920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404664"/>
            <a:ext cx="6400816" cy="1012974"/>
          </a:xfrm>
        </p:spPr>
        <p:txBody>
          <a:bodyPr/>
          <a:lstStyle/>
          <a:p>
            <a:r>
              <a:rPr lang="ru-RU" sz="2400" dirty="0" smtClean="0">
                <a:solidFill>
                  <a:schemeClr val="tx1"/>
                </a:solidFill>
              </a:rPr>
              <a:t>Ваши бабушки или мамы когда -нибудь занимались вышивкой?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01687042"/>
              </p:ext>
            </p:extLst>
          </p:nvPr>
        </p:nvGraphicFramePr>
        <p:xfrm>
          <a:off x="395536" y="1628800"/>
          <a:ext cx="4087986" cy="2232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3766250259"/>
              </p:ext>
            </p:extLst>
          </p:nvPr>
        </p:nvGraphicFramePr>
        <p:xfrm>
          <a:off x="4644008" y="1340768"/>
          <a:ext cx="4056112" cy="25360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8434" name="Picture 2" descr="D:\ЛЕНА\Вышивка\Images\фото Настя\20140312_193545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933056"/>
            <a:ext cx="2519218" cy="26196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14229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chemeClr val="tx1"/>
                </a:solidFill>
              </a:rPr>
              <a:t>Занимаются ли вышивкой ваши бабушки или мамы сейчас?</a:t>
            </a:r>
            <a:endParaRPr lang="ru-RU" sz="2400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827361328"/>
              </p:ext>
            </p:extLst>
          </p:nvPr>
        </p:nvGraphicFramePr>
        <p:xfrm>
          <a:off x="323528" y="1988840"/>
          <a:ext cx="4474840" cy="2260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xmlns="" val="3595515701"/>
              </p:ext>
            </p:extLst>
          </p:nvPr>
        </p:nvGraphicFramePr>
        <p:xfrm>
          <a:off x="4716016" y="1916832"/>
          <a:ext cx="3912096" cy="26800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9458" name="Picture 2" descr="D:\ЛЕНА\Вышивка\Images\фото Настя\20140312_194048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149080"/>
            <a:ext cx="3069168" cy="2581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15707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Умеете ли вы вышивать крестом?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98218564"/>
              </p:ext>
            </p:extLst>
          </p:nvPr>
        </p:nvGraphicFramePr>
        <p:xfrm>
          <a:off x="467544" y="1988840"/>
          <a:ext cx="3970784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xmlns="" val="3372473405"/>
              </p:ext>
            </p:extLst>
          </p:nvPr>
        </p:nvGraphicFramePr>
        <p:xfrm>
          <a:off x="4427984" y="1556792"/>
          <a:ext cx="4056112" cy="28960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0482" name="Picture 2" descr="D:\ЛЕНА\Вышивка\Images\фото Настя\20140312_19394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22072" y="4149080"/>
            <a:ext cx="1955126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6353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Хотели бы вы научиться вышивать?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729049324"/>
              </p:ext>
            </p:extLst>
          </p:nvPr>
        </p:nvGraphicFramePr>
        <p:xfrm>
          <a:off x="4067944" y="1556792"/>
          <a:ext cx="4680520" cy="30603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1506" name="Picture 2" descr="D:\ЛЕНА\Вышивка\P31200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2708920"/>
            <a:ext cx="2964375" cy="36687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734035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548680"/>
            <a:ext cx="5904656" cy="940966"/>
          </a:xfrm>
        </p:spPr>
        <p:txBody>
          <a:bodyPr/>
          <a:lstStyle/>
          <a:p>
            <a:r>
              <a:rPr lang="ru-RU" sz="4000" dirty="0" smtClean="0">
                <a:solidFill>
                  <a:schemeClr val="tx1"/>
                </a:solidFill>
              </a:rPr>
              <a:t>Анализ анкетирования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1600" dirty="0" smtClean="0">
                <a:latin typeface="Academy Italic" pitchFamily="2" charset="0"/>
              </a:rPr>
              <a:t>         Из </a:t>
            </a:r>
            <a:r>
              <a:rPr lang="ru-RU" sz="1600" dirty="0">
                <a:latin typeface="Academy Italic" pitchFamily="2" charset="0"/>
              </a:rPr>
              <a:t>этой </a:t>
            </a:r>
            <a:r>
              <a:rPr lang="ru-RU" sz="1600" dirty="0" smtClean="0">
                <a:latin typeface="Academy Italic" pitchFamily="2" charset="0"/>
              </a:rPr>
              <a:t>проведённого анкетирования  </a:t>
            </a:r>
            <a:r>
              <a:rPr lang="ru-RU" sz="1600" dirty="0">
                <a:latin typeface="Academy Italic" pitchFamily="2" charset="0"/>
              </a:rPr>
              <a:t>видно, что знают об увлечении бабушек и мам только 88% девочек, 12% не знают и не интересуются этим вопросом. Как ни странно, но и среди мам тоже есть такие, которые не поддерживают связь со старшим поколением – это 10% от всех опрошенных. Они не знают, вышивали когда-то их бабушки и мамы или нет.</a:t>
            </a:r>
          </a:p>
          <a:p>
            <a:r>
              <a:rPr lang="ru-RU" sz="1600" dirty="0" smtClean="0">
                <a:latin typeface="Academy Italic" pitchFamily="2" charset="0"/>
              </a:rPr>
              <a:t>         На </a:t>
            </a:r>
            <a:r>
              <a:rPr lang="ru-RU" sz="1600" dirty="0">
                <a:latin typeface="Academy Italic" pitchFamily="2" charset="0"/>
              </a:rPr>
              <a:t>2 вопрос “Занимаются ли вышивкой ваши бабушки или мамы сейчас?” положительно ответили 58% детей, а мам – 54% .</a:t>
            </a:r>
          </a:p>
          <a:p>
            <a:r>
              <a:rPr lang="ru-RU" sz="1600" dirty="0" smtClean="0">
                <a:latin typeface="Academy Italic" pitchFamily="2" charset="0"/>
              </a:rPr>
              <a:t>         А </a:t>
            </a:r>
            <a:r>
              <a:rPr lang="ru-RU" sz="1600" dirty="0">
                <a:latin typeface="Academy Italic" pitchFamily="2" charset="0"/>
              </a:rPr>
              <a:t>вот ответом на 3 вопрос “Умеете ли вы вышивать?” порадовали нас представители старшего поколения. Положительно ответили 72%, а девочки – 32% - это говорит о том, что дети всё дальше и дальше отдаляются от старшего поколения</a:t>
            </a:r>
            <a:r>
              <a:rPr lang="ru-RU" sz="1600" dirty="0" smtClean="0">
                <a:latin typeface="Academy Italic" pitchFamily="2" charset="0"/>
              </a:rPr>
              <a:t>.</a:t>
            </a:r>
            <a:r>
              <a:rPr lang="ru-RU" sz="1600" dirty="0">
                <a:latin typeface="Academy Italic" pitchFamily="2" charset="0"/>
              </a:rPr>
              <a:t> </a:t>
            </a:r>
            <a:endParaRPr lang="ru-RU" sz="1600" dirty="0" smtClean="0">
              <a:latin typeface="Academy Italic" pitchFamily="2" charset="0"/>
            </a:endParaRPr>
          </a:p>
          <a:p>
            <a:r>
              <a:rPr lang="ru-RU" sz="1600" dirty="0" smtClean="0">
                <a:latin typeface="Academy Italic" pitchFamily="2" charset="0"/>
              </a:rPr>
              <a:t>       Из </a:t>
            </a:r>
            <a:r>
              <a:rPr lang="ru-RU" sz="1600" dirty="0">
                <a:latin typeface="Academy Italic" pitchFamily="2" charset="0"/>
              </a:rPr>
              <a:t>всех мам не умеют вышивать только 28% - они же и не желают научиться, аргументируя это тем, что не хватает времени.</a:t>
            </a:r>
          </a:p>
          <a:p>
            <a:r>
              <a:rPr lang="ru-RU" sz="1600" dirty="0" smtClean="0">
                <a:latin typeface="Academy Italic" pitchFamily="2" charset="0"/>
              </a:rPr>
              <a:t>        Из </a:t>
            </a:r>
            <a:r>
              <a:rPr lang="ru-RU" sz="1600" dirty="0">
                <a:latin typeface="Academy Italic" pitchFamily="2" charset="0"/>
              </a:rPr>
              <a:t>всех девочек, которые не умеют вышивать, 55% с удовольствием научились </a:t>
            </a:r>
            <a:r>
              <a:rPr lang="ru-RU" sz="1600" dirty="0" smtClean="0">
                <a:latin typeface="Academy Italic" pitchFamily="2" charset="0"/>
              </a:rPr>
              <a:t>бы, а вот 45% не хотят учиться этому рукоделию несмотря на то, что 72% мам умеют вышивать, но скорее всего не учат этому своих дочек. Значит</a:t>
            </a:r>
            <a:r>
              <a:rPr lang="ru-RU" sz="1600" dirty="0">
                <a:latin typeface="Academy Italic" pitchFamily="2" charset="0"/>
              </a:rPr>
              <a:t>, </a:t>
            </a:r>
            <a:r>
              <a:rPr lang="ru-RU" sz="1600" dirty="0" smtClean="0">
                <a:latin typeface="Academy Italic" pitchFamily="2" charset="0"/>
              </a:rPr>
              <a:t>нужно заинтересовать и привлечь девочек к этому интересному занятию , </a:t>
            </a:r>
            <a:r>
              <a:rPr lang="ru-RU" sz="1600" dirty="0">
                <a:latin typeface="Academy Italic" pitchFamily="2" charset="0"/>
              </a:rPr>
              <a:t>которое могло бы объединить, сблизить взрослых и детей - это семейное рукоделие (например, вышивание крестом).</a:t>
            </a:r>
          </a:p>
          <a:p>
            <a:endParaRPr lang="ru-RU" sz="1600" dirty="0">
              <a:latin typeface="Academy Italic" pitchFamily="2" charset="0"/>
            </a:endParaRPr>
          </a:p>
          <a:p>
            <a:endParaRPr lang="ru-RU" sz="1600" dirty="0">
              <a:latin typeface="Academy Italic" pitchFamily="2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69160"/>
            <a:ext cx="1279525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11963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chemeClr val="tx1"/>
                </a:solidFill>
              </a:rPr>
              <a:t>Выводы: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03848" y="1340768"/>
            <a:ext cx="5482952" cy="4968552"/>
          </a:xfrm>
        </p:spPr>
        <p:txBody>
          <a:bodyPr>
            <a:normAutofit lnSpcReduction="10000"/>
          </a:bodyPr>
          <a:lstStyle/>
          <a:p>
            <a:pPr lvl="0"/>
            <a:r>
              <a:rPr lang="ru-RU" sz="1800" dirty="0">
                <a:latin typeface="Academy Italic" pitchFamily="2" charset="0"/>
              </a:rPr>
              <a:t>работая над проектом, мы познакомились с историей кубанской вышивки;</a:t>
            </a:r>
          </a:p>
          <a:p>
            <a:pPr lvl="0"/>
            <a:r>
              <a:rPr lang="ru-RU" sz="1800" dirty="0" smtClean="0">
                <a:latin typeface="Academy Italic" pitchFamily="2" charset="0"/>
              </a:rPr>
              <a:t>в </a:t>
            </a:r>
            <a:r>
              <a:rPr lang="ru-RU" sz="1800" dirty="0">
                <a:latin typeface="Academy Italic" pitchFamily="2" charset="0"/>
              </a:rPr>
              <a:t>результате совместной деятельности мы </a:t>
            </a:r>
            <a:r>
              <a:rPr lang="ru-RU" sz="1800" dirty="0" smtClean="0">
                <a:latin typeface="Academy Italic" pitchFamily="2" charset="0"/>
              </a:rPr>
              <a:t>сплотились; </a:t>
            </a:r>
          </a:p>
          <a:p>
            <a:pPr lvl="0"/>
            <a:r>
              <a:rPr lang="ru-RU" sz="1800" dirty="0" smtClean="0">
                <a:latin typeface="Academy Italic" pitchFamily="2" charset="0"/>
              </a:rPr>
              <a:t>испытывали </a:t>
            </a:r>
            <a:r>
              <a:rPr lang="ru-RU" sz="1800" dirty="0">
                <a:latin typeface="Academy Italic" pitchFamily="2" charset="0"/>
              </a:rPr>
              <a:t>радость общения друг с другом;</a:t>
            </a:r>
          </a:p>
          <a:p>
            <a:pPr lvl="0"/>
            <a:r>
              <a:rPr lang="ru-RU" sz="1800" dirty="0">
                <a:latin typeface="Academy Italic" pitchFamily="2" charset="0"/>
              </a:rPr>
              <a:t>полученные знания пригодятся в жизни: оформленные вышивкой салфетки, занавески </a:t>
            </a:r>
            <a:r>
              <a:rPr lang="ru-RU" sz="1800" dirty="0" smtClean="0">
                <a:latin typeface="Academy Italic" pitchFamily="2" charset="0"/>
              </a:rPr>
              <a:t>можно органически включить </a:t>
            </a:r>
            <a:r>
              <a:rPr lang="ru-RU" sz="1800" dirty="0">
                <a:latin typeface="Academy Italic" pitchFamily="2" charset="0"/>
              </a:rPr>
              <a:t>в обстановку </a:t>
            </a:r>
            <a:r>
              <a:rPr lang="ru-RU" sz="1800" dirty="0" smtClean="0">
                <a:latin typeface="Academy Italic" pitchFamily="2" charset="0"/>
              </a:rPr>
              <a:t>современного дома;</a:t>
            </a:r>
          </a:p>
          <a:p>
            <a:pPr lvl="0"/>
            <a:r>
              <a:rPr lang="ru-RU" sz="1800" dirty="0" smtClean="0">
                <a:latin typeface="Academy Italic" pitchFamily="2" charset="0"/>
              </a:rPr>
              <a:t>людям </a:t>
            </a:r>
            <a:r>
              <a:rPr lang="ru-RU" sz="1800" dirty="0">
                <a:latin typeface="Academy Italic" pitchFamily="2" charset="0"/>
              </a:rPr>
              <a:t>старшего поколения больше вовлекать в такие интересные </a:t>
            </a:r>
            <a:r>
              <a:rPr lang="ru-RU" sz="1800" dirty="0" smtClean="0">
                <a:latin typeface="Academy Italic" pitchFamily="2" charset="0"/>
              </a:rPr>
              <a:t>дела, </a:t>
            </a:r>
            <a:r>
              <a:rPr lang="ru-RU" sz="1800" dirty="0">
                <a:latin typeface="Academy Italic" pitchFamily="2" charset="0"/>
              </a:rPr>
              <a:t>как вышивка </a:t>
            </a:r>
            <a:r>
              <a:rPr lang="ru-RU" sz="1800" dirty="0" smtClean="0">
                <a:latin typeface="Academy Italic" pitchFamily="2" charset="0"/>
              </a:rPr>
              <a:t>крестом, </a:t>
            </a:r>
            <a:r>
              <a:rPr lang="ru-RU" sz="1800" dirty="0">
                <a:latin typeface="Academy Italic" pitchFamily="2" charset="0"/>
              </a:rPr>
              <a:t>своих детей и внуков.</a:t>
            </a:r>
            <a:endParaRPr lang="ru-RU" sz="1800" dirty="0" smtClean="0">
              <a:latin typeface="Academy Italic" pitchFamily="2" charset="0"/>
            </a:endParaRPr>
          </a:p>
          <a:p>
            <a:pPr marL="0" lvl="0" indent="0">
              <a:buNone/>
            </a:pPr>
            <a:r>
              <a:rPr lang="ru-RU" sz="1800" dirty="0" smtClean="0">
                <a:latin typeface="Academy Italic" pitchFamily="2" charset="0"/>
              </a:rPr>
              <a:t>    </a:t>
            </a:r>
            <a:r>
              <a:rPr lang="ru-RU" sz="1800" dirty="0">
                <a:latin typeface="Academy Italic" pitchFamily="2" charset="0"/>
              </a:rPr>
              <a:t> В</a:t>
            </a:r>
            <a:r>
              <a:rPr lang="ru-RU" sz="1800" dirty="0" smtClean="0">
                <a:latin typeface="Academy Italic" pitchFamily="2" charset="0"/>
              </a:rPr>
              <a:t>ышивка </a:t>
            </a:r>
            <a:r>
              <a:rPr lang="ru-RU" sz="1800" dirty="0">
                <a:latin typeface="Academy Italic" pitchFamily="2" charset="0"/>
              </a:rPr>
              <a:t>сегодня — это увлекательный, творческий процесс, позволяющий не только отвлечься от проблем насущных, но и создать своими руками прекрасные картины и предметы интерьера, которые будут радовать вас и ваших близких долгие годы. </a:t>
            </a:r>
          </a:p>
          <a:p>
            <a:endParaRPr lang="ru-RU" sz="1800" dirty="0">
              <a:latin typeface="Academy Italic" pitchFamily="2" charset="0"/>
            </a:endParaRPr>
          </a:p>
          <a:p>
            <a:endParaRPr lang="ru-RU" sz="1800" dirty="0">
              <a:latin typeface="Academy Italic" pitchFamily="2" charset="0"/>
            </a:endParaRPr>
          </a:p>
        </p:txBody>
      </p:sp>
      <p:pic>
        <p:nvPicPr>
          <p:cNvPr id="23554" name="Picture 2" descr="D:\ЛЕНА\Вышивка\P31200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7" y="2276872"/>
            <a:ext cx="2809457" cy="38207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44765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5696" y="1628800"/>
            <a:ext cx="6995120" cy="4525963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cademy Italic" pitchFamily="2" charset="0"/>
              </a:rPr>
              <a:t>Спасибо за внимание!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cademy Italic" pitchFamily="2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509120"/>
            <a:ext cx="5029200" cy="184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674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-29382"/>
            <a:ext cx="9144000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692696"/>
            <a:ext cx="5143672" cy="4461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68490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>
                <a:solidFill>
                  <a:schemeClr val="tx1"/>
                </a:solidFill>
              </a:rPr>
              <a:t>Актуальность исследования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4414" y="1600200"/>
            <a:ext cx="7472386" cy="4925144"/>
          </a:xfrm>
        </p:spPr>
        <p:txBody>
          <a:bodyPr>
            <a:normAutofit/>
          </a:bodyPr>
          <a:lstStyle/>
          <a:p>
            <a:r>
              <a:rPr lang="ru-RU" dirty="0">
                <a:latin typeface="Academy Italic" pitchFamily="2" charset="0"/>
              </a:rPr>
              <a:t>	изучение истории Кубани через декоративно -  прикладное искусство вышивка крестом; </a:t>
            </a:r>
          </a:p>
          <a:p>
            <a:r>
              <a:rPr lang="ru-RU" dirty="0" smtClean="0">
                <a:latin typeface="Academy Italic" pitchFamily="2" charset="0"/>
              </a:rPr>
              <a:t>   </a:t>
            </a:r>
            <a:r>
              <a:rPr lang="ru-RU" dirty="0">
                <a:latin typeface="Academy Italic" pitchFamily="2" charset="0"/>
              </a:rPr>
              <a:t>сплочение старшего и младшего поколений через общую интересную совместную деятельность;</a:t>
            </a:r>
          </a:p>
          <a:p>
            <a:r>
              <a:rPr lang="ru-RU" dirty="0">
                <a:latin typeface="Academy Italic" pitchFamily="2" charset="0"/>
              </a:rPr>
              <a:t>	сохранение обычаев, традиций и опыта  старших поколений в кубанской семье.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196752"/>
            <a:ext cx="1279525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78390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571480"/>
            <a:ext cx="6635080" cy="1057320"/>
          </a:xfrm>
        </p:spPr>
        <p:txBody>
          <a:bodyPr/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Гипотеза  исследования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19872" y="2308771"/>
            <a:ext cx="4680520" cy="4422056"/>
          </a:xfrm>
        </p:spPr>
        <p:txBody>
          <a:bodyPr/>
          <a:lstStyle/>
          <a:p>
            <a:r>
              <a:rPr lang="ru-RU" dirty="0">
                <a:latin typeface="Academy Italic" pitchFamily="2" charset="0"/>
              </a:rPr>
              <a:t>М</a:t>
            </a:r>
            <a:r>
              <a:rPr lang="ru-RU" dirty="0" smtClean="0">
                <a:latin typeface="Academy Italic" pitchFamily="2" charset="0"/>
              </a:rPr>
              <a:t>ы </a:t>
            </a:r>
            <a:r>
              <a:rPr lang="ru-RU" dirty="0">
                <a:latin typeface="Academy Italic" pitchFamily="2" charset="0"/>
              </a:rPr>
              <a:t>предполагаем, что сохранение кубанских традиций и опыта старших делает семьи более сплочёнными, помогает сохранять связь между поколениями.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692696"/>
            <a:ext cx="1279525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0" name="Picture 2" descr="D:\Disk C\Учителя\Изображение 05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04864"/>
            <a:ext cx="2839198" cy="42180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04961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>
                <a:solidFill>
                  <a:schemeClr val="tx1"/>
                </a:solidFill>
              </a:rPr>
              <a:t>Цель </a:t>
            </a:r>
            <a:r>
              <a:rPr lang="ru-RU" sz="4000" b="1" dirty="0" smtClean="0">
                <a:solidFill>
                  <a:schemeClr val="tx1"/>
                </a:solidFill>
              </a:rPr>
              <a:t>исследования: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/>
              <a:t> </a:t>
            </a:r>
            <a:r>
              <a:rPr lang="ru-RU" dirty="0" smtClean="0"/>
              <a:t> </a:t>
            </a:r>
            <a:r>
              <a:rPr lang="ru-RU" dirty="0">
                <a:latin typeface="Academy Italic" pitchFamily="2" charset="0"/>
              </a:rPr>
              <a:t>П</a:t>
            </a:r>
            <a:r>
              <a:rPr lang="ru-RU" dirty="0" smtClean="0">
                <a:latin typeface="Academy Italic" pitchFamily="2" charset="0"/>
              </a:rPr>
              <a:t>роанализировать  </a:t>
            </a:r>
            <a:r>
              <a:rPr lang="ru-RU" dirty="0">
                <a:latin typeface="Academy Italic" pitchFamily="2" charset="0"/>
              </a:rPr>
              <a:t>какое количество  младшего поколения и старшего умеют вышивать крестом.</a:t>
            </a:r>
          </a:p>
          <a:p>
            <a:endParaRPr lang="ru-RU" dirty="0">
              <a:latin typeface="Academy Italic" pitchFamily="2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412776"/>
            <a:ext cx="1279525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http://www.pialci.ru/products_pictures/kuban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070216"/>
            <a:ext cx="2304256" cy="34454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История вышивки 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861047"/>
            <a:ext cx="2885306" cy="25159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38491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404664"/>
            <a:ext cx="6400816" cy="1224136"/>
          </a:xfrm>
        </p:spPr>
        <p:txBody>
          <a:bodyPr/>
          <a:lstStyle/>
          <a:p>
            <a:r>
              <a:rPr lang="ru-RU" sz="4000" b="1" dirty="0">
                <a:solidFill>
                  <a:schemeClr val="tx1"/>
                </a:solidFill>
              </a:rPr>
              <a:t>Задачи исследования:</a:t>
            </a:r>
            <a:r>
              <a:rPr lang="ru-RU" sz="4000" dirty="0">
                <a:solidFill>
                  <a:schemeClr val="tx1"/>
                </a:solidFill>
              </a:rPr>
              <a:t/>
            </a:r>
            <a:br>
              <a:rPr lang="ru-RU" sz="4000" dirty="0">
                <a:solidFill>
                  <a:schemeClr val="tx1"/>
                </a:solidFill>
              </a:rPr>
            </a:b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526058"/>
            <a:ext cx="7571184" cy="4525963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latin typeface="Academy Italic" pitchFamily="2" charset="0"/>
              </a:rPr>
              <a:t>изучить  </a:t>
            </a:r>
            <a:r>
              <a:rPr lang="ru-RU" dirty="0">
                <a:latin typeface="Academy Italic" pitchFamily="2" charset="0"/>
              </a:rPr>
              <a:t>книги, справочники, журналы, в которых рассказывается о                                           вышивании  крестом;</a:t>
            </a:r>
          </a:p>
          <a:p>
            <a:r>
              <a:rPr lang="ru-RU" dirty="0" smtClean="0">
                <a:latin typeface="Academy Italic" pitchFamily="2" charset="0"/>
              </a:rPr>
              <a:t>провести </a:t>
            </a:r>
            <a:r>
              <a:rPr lang="ru-RU" dirty="0">
                <a:latin typeface="Academy Italic" pitchFamily="2" charset="0"/>
              </a:rPr>
              <a:t>исследование; </a:t>
            </a:r>
          </a:p>
          <a:p>
            <a:r>
              <a:rPr lang="ru-RU" dirty="0" smtClean="0">
                <a:latin typeface="Academy Italic" pitchFamily="2" charset="0"/>
              </a:rPr>
              <a:t>проанализировать </a:t>
            </a:r>
            <a:r>
              <a:rPr lang="ru-RU" dirty="0">
                <a:latin typeface="Academy Italic" pitchFamily="2" charset="0"/>
              </a:rPr>
              <a:t>и обобщить  полученные результаты;</a:t>
            </a:r>
          </a:p>
          <a:p>
            <a:r>
              <a:rPr lang="ru-RU" dirty="0" smtClean="0">
                <a:latin typeface="Academy Italic" pitchFamily="2" charset="0"/>
              </a:rPr>
              <a:t>предоставить </a:t>
            </a:r>
            <a:r>
              <a:rPr lang="ru-RU" dirty="0">
                <a:latin typeface="Academy Italic" pitchFamily="2" charset="0"/>
              </a:rPr>
              <a:t>данные  учителям начальных классов, технологии,  </a:t>
            </a:r>
            <a:r>
              <a:rPr lang="ru-RU" dirty="0" err="1">
                <a:latin typeface="Academy Italic" pitchFamily="2" charset="0"/>
              </a:rPr>
              <a:t>кубановедения</a:t>
            </a:r>
            <a:r>
              <a:rPr lang="ru-RU" dirty="0">
                <a:latin typeface="Academy Italic" pitchFamily="2" charset="0"/>
              </a:rPr>
              <a:t>, а также классным руководителям для использования  в воспитательной работе с детьми, в работе с родителями.</a:t>
            </a:r>
          </a:p>
          <a:p>
            <a:endParaRPr lang="ru-RU" dirty="0">
              <a:latin typeface="Academy Italic" pitchFamily="2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0347" y="4869159"/>
            <a:ext cx="1974850" cy="1785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528" y="4011423"/>
            <a:ext cx="1755775" cy="260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41804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571480"/>
            <a:ext cx="6563072" cy="1417360"/>
          </a:xfrm>
        </p:spPr>
        <p:txBody>
          <a:bodyPr/>
          <a:lstStyle/>
          <a:p>
            <a:r>
              <a:rPr lang="ru-RU" sz="4000" b="1" dirty="0">
                <a:solidFill>
                  <a:schemeClr val="tx1"/>
                </a:solidFill>
              </a:rPr>
              <a:t>Объект исследования:</a:t>
            </a:r>
            <a:r>
              <a:rPr lang="ru-RU" sz="4000" dirty="0">
                <a:solidFill>
                  <a:schemeClr val="tx1"/>
                </a:solidFill>
              </a:rPr>
              <a:t> </a:t>
            </a:r>
            <a:br>
              <a:rPr lang="ru-RU" sz="4000" dirty="0">
                <a:solidFill>
                  <a:schemeClr val="tx1"/>
                </a:solidFill>
              </a:rPr>
            </a:b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2132856"/>
            <a:ext cx="7643192" cy="38884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Academy Italic" pitchFamily="2" charset="0"/>
              </a:rPr>
              <a:t>О</a:t>
            </a:r>
            <a:r>
              <a:rPr lang="ru-RU" dirty="0" smtClean="0">
                <a:latin typeface="Academy Italic" pitchFamily="2" charset="0"/>
              </a:rPr>
              <a:t>тношение </a:t>
            </a:r>
            <a:r>
              <a:rPr lang="ru-RU" dirty="0">
                <a:latin typeface="Academy Italic" pitchFamily="2" charset="0"/>
              </a:rPr>
              <a:t>к старинному рукоделию -  вышивке крестом и распространение этого умения среди современных школьниц – учениц 1- 4 классов  МБОУ СОШ №18 </a:t>
            </a:r>
            <a:r>
              <a:rPr lang="ru-RU" dirty="0" err="1">
                <a:latin typeface="Academy Italic" pitchFamily="2" charset="0"/>
              </a:rPr>
              <a:t>с.Кулешовка</a:t>
            </a:r>
            <a:r>
              <a:rPr lang="ru-RU" dirty="0">
                <a:latin typeface="Academy Italic" pitchFamily="2" charset="0"/>
              </a:rPr>
              <a:t>.</a:t>
            </a:r>
          </a:p>
          <a:p>
            <a:r>
              <a:rPr lang="ru-RU" b="1" dirty="0" smtClean="0">
                <a:latin typeface="Academy Italic" pitchFamily="2" charset="0"/>
              </a:rPr>
              <a:t>Предмет </a:t>
            </a:r>
            <a:r>
              <a:rPr lang="ru-RU" b="1" dirty="0">
                <a:latin typeface="Academy Italic" pitchFamily="2" charset="0"/>
              </a:rPr>
              <a:t>исследования: </a:t>
            </a:r>
            <a:r>
              <a:rPr lang="ru-RU" dirty="0">
                <a:latin typeface="Academy Italic" pitchFamily="2" charset="0"/>
              </a:rPr>
              <a:t>вышивка крестом «вчера и сегодня».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889313"/>
            <a:ext cx="1590675" cy="150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530537"/>
            <a:ext cx="2000250" cy="185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8939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548680"/>
            <a:ext cx="6400816" cy="1080120"/>
          </a:xfrm>
        </p:spPr>
        <p:txBody>
          <a:bodyPr/>
          <a:lstStyle/>
          <a:p>
            <a:r>
              <a:rPr lang="ru-RU" sz="4000" b="1" dirty="0">
                <a:solidFill>
                  <a:schemeClr val="tx1"/>
                </a:solidFill>
              </a:rPr>
              <a:t>Методы исследования:</a:t>
            </a:r>
            <a:r>
              <a:rPr lang="ru-RU" sz="4000" dirty="0">
                <a:solidFill>
                  <a:schemeClr val="tx1"/>
                </a:solidFill>
              </a:rPr>
              <a:t/>
            </a:r>
            <a:br>
              <a:rPr lang="ru-RU" sz="4000" dirty="0">
                <a:solidFill>
                  <a:schemeClr val="tx1"/>
                </a:solidFill>
              </a:rPr>
            </a:b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41921" y="1628800"/>
            <a:ext cx="7472386" cy="4525963"/>
          </a:xfrm>
        </p:spPr>
        <p:txBody>
          <a:bodyPr/>
          <a:lstStyle/>
          <a:p>
            <a:r>
              <a:rPr lang="ru-RU" dirty="0" smtClean="0"/>
              <a:t>-</a:t>
            </a:r>
            <a:r>
              <a:rPr lang="ru-RU" dirty="0" smtClean="0">
                <a:latin typeface="Academy Italic" pitchFamily="2" charset="0"/>
              </a:rPr>
              <a:t>теоретический </a:t>
            </a:r>
            <a:r>
              <a:rPr lang="ru-RU" dirty="0">
                <a:latin typeface="Academy Italic" pitchFamily="2" charset="0"/>
              </a:rPr>
              <a:t>анализ;</a:t>
            </a:r>
          </a:p>
          <a:p>
            <a:r>
              <a:rPr lang="ru-RU" dirty="0" smtClean="0">
                <a:latin typeface="Academy Italic" pitchFamily="2" charset="0"/>
              </a:rPr>
              <a:t>-анкетирование</a:t>
            </a:r>
            <a:r>
              <a:rPr lang="ru-RU" dirty="0">
                <a:latin typeface="Academy Italic" pitchFamily="2" charset="0"/>
              </a:rPr>
              <a:t>;</a:t>
            </a:r>
          </a:p>
          <a:p>
            <a:r>
              <a:rPr lang="ru-RU" dirty="0" smtClean="0">
                <a:latin typeface="Academy Italic" pitchFamily="2" charset="0"/>
              </a:rPr>
              <a:t>-статистические </a:t>
            </a:r>
            <a:r>
              <a:rPr lang="ru-RU" dirty="0">
                <a:latin typeface="Academy Italic" pitchFamily="2" charset="0"/>
              </a:rPr>
              <a:t>методы обработки </a:t>
            </a:r>
            <a:r>
              <a:rPr lang="ru-RU" dirty="0" smtClean="0">
                <a:latin typeface="Academy Italic" pitchFamily="2" charset="0"/>
              </a:rPr>
              <a:t>   данных</a:t>
            </a:r>
            <a:r>
              <a:rPr lang="ru-RU" dirty="0">
                <a:latin typeface="Academy Italic" pitchFamily="2" charset="0"/>
              </a:rPr>
              <a:t>;</a:t>
            </a:r>
          </a:p>
          <a:p>
            <a:r>
              <a:rPr lang="ru-RU" dirty="0" smtClean="0">
                <a:latin typeface="Academy Italic" pitchFamily="2" charset="0"/>
              </a:rPr>
              <a:t>-количественно-качественный </a:t>
            </a:r>
            <a:r>
              <a:rPr lang="ru-RU" dirty="0">
                <a:latin typeface="Academy Italic" pitchFamily="2" charset="0"/>
              </a:rPr>
              <a:t>анализ.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412525"/>
            <a:ext cx="1974850" cy="1785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8520" y="4000569"/>
            <a:ext cx="1755775" cy="260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Костюм казачки 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354779"/>
            <a:ext cx="2381250" cy="2238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05227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2">
  <a:themeElements>
    <a:clrScheme name="8 марта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8 марта">
      <a:majorFont>
        <a:latin typeface="Segoe Script"/>
        <a:ea typeface=""/>
        <a:cs typeface=""/>
      </a:majorFont>
      <a:minorFont>
        <a:latin typeface="Segoe U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10351676</Template>
  <TotalTime>846</TotalTime>
  <Words>965</Words>
  <Application>Microsoft Office PowerPoint</Application>
  <PresentationFormat>Экран (4:3)</PresentationFormat>
  <Paragraphs>106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Presentation2</vt:lpstr>
      <vt:lpstr>Проектная работа: «Вышивка крестом в кубанской семье»</vt:lpstr>
      <vt:lpstr>Слайд 2</vt:lpstr>
      <vt:lpstr>Слайд 3</vt:lpstr>
      <vt:lpstr>Актуальность исследования</vt:lpstr>
      <vt:lpstr>Гипотеза  исследования</vt:lpstr>
      <vt:lpstr>Цель исследования:</vt:lpstr>
      <vt:lpstr>Задачи исследования: </vt:lpstr>
      <vt:lpstr>Объект исследования:  </vt:lpstr>
      <vt:lpstr>Методы исследования: </vt:lpstr>
      <vt:lpstr>База исследования:</vt:lpstr>
      <vt:lpstr>Практическая направленность</vt:lpstr>
      <vt:lpstr>Iэтап</vt:lpstr>
      <vt:lpstr>История кубанской вышивки</vt:lpstr>
      <vt:lpstr>Работы бабушки и прабабушки Насти Лачугиной</vt:lpstr>
      <vt:lpstr>Рушник, его виды.</vt:lpstr>
      <vt:lpstr>Слайд 16</vt:lpstr>
      <vt:lpstr>Виды орнаментов:</vt:lpstr>
      <vt:lpstr>Орнаменты и их тайный смысл.</vt:lpstr>
      <vt:lpstr>Геометрические мотивы</vt:lpstr>
      <vt:lpstr>Растительные мотивы</vt:lpstr>
      <vt:lpstr>Зооморфные мотивы</vt:lpstr>
      <vt:lpstr>2 этап</vt:lpstr>
      <vt:lpstr>Ваши бабушки или мамы когда -нибудь занимались вышивкой?</vt:lpstr>
      <vt:lpstr>Занимаются ли вышивкой ваши бабушки или мамы сейчас?</vt:lpstr>
      <vt:lpstr>Умеете ли вы вышивать крестом?</vt:lpstr>
      <vt:lpstr>Хотели бы вы научиться вышивать?</vt:lpstr>
      <vt:lpstr>Анализ анкетирования</vt:lpstr>
      <vt:lpstr>Выводы: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</dc:creator>
  <cp:lastModifiedBy>Ad_Astra</cp:lastModifiedBy>
  <cp:revision>70</cp:revision>
  <dcterms:created xsi:type="dcterms:W3CDTF">2014-03-12T16:52:22Z</dcterms:created>
  <dcterms:modified xsi:type="dcterms:W3CDTF">2014-12-10T11:06:57Z</dcterms:modified>
</cp:coreProperties>
</file>